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emf" ContentType="image/x-emf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6"/>
  </p:notesMasterIdLst>
  <p:sldIdLst>
    <p:sldId id="256" r:id="rId3"/>
    <p:sldId id="266" r:id="rId4"/>
    <p:sldId id="270" r:id="rId5"/>
    <p:sldId id="271" r:id="rId7"/>
    <p:sldId id="272" r:id="rId8"/>
    <p:sldId id="273" r:id="rId9"/>
    <p:sldId id="274" r:id="rId10"/>
    <p:sldId id="275" r:id="rId11"/>
    <p:sldId id="276" r:id="rId12"/>
    <p:sldId id="277" r:id="rId13"/>
    <p:sldId id="731" r:id="rId14"/>
    <p:sldId id="734" r:id="rId15"/>
    <p:sldId id="771" r:id="rId16"/>
    <p:sldId id="772" r:id="rId17"/>
    <p:sldId id="775" r:id="rId18"/>
    <p:sldId id="806" r:id="rId19"/>
    <p:sldId id="340" r:id="rId20"/>
    <p:sldId id="341" r:id="rId21"/>
    <p:sldId id="343" r:id="rId22"/>
    <p:sldId id="345" r:id="rId23"/>
    <p:sldId id="839" r:id="rId24"/>
    <p:sldId id="840" r:id="rId25"/>
    <p:sldId id="353" r:id="rId26"/>
    <p:sldId id="776" r:id="rId27"/>
    <p:sldId id="279" r:id="rId28"/>
    <p:sldId id="735" r:id="rId29"/>
    <p:sldId id="789" r:id="rId30"/>
    <p:sldId id="790" r:id="rId31"/>
    <p:sldId id="841" r:id="rId32"/>
    <p:sldId id="842" r:id="rId33"/>
    <p:sldId id="302" r:id="rId34"/>
    <p:sldId id="851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5178" userDrawn="1">
          <p15:clr>
            <a:srgbClr val="A4A3A4"/>
          </p15:clr>
        </p15:guide>
        <p15:guide id="4" orient="horz" pos="2798" userDrawn="1">
          <p15:clr>
            <a:srgbClr val="A4A3A4"/>
          </p15:clr>
        </p15:guide>
        <p15:guide id="5" orient="horz" pos="1510" userDrawn="1">
          <p15:clr>
            <a:srgbClr val="A4A3A4"/>
          </p15:clr>
        </p15:guide>
        <p15:guide id="6" pos="3875" userDrawn="1">
          <p15:clr>
            <a:srgbClr val="A4A3A4"/>
          </p15:clr>
        </p15:guide>
        <p15:guide id="7" orient="horz" pos="3475" userDrawn="1">
          <p15:clr>
            <a:srgbClr val="A4A3A4"/>
          </p15:clr>
        </p15:guide>
        <p15:guide id="8" orient="horz" pos="4088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MOU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8437"/>
    <a:srgbClr val="F88438"/>
    <a:srgbClr val="D679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5560"/>
    <p:restoredTop sz="95118"/>
  </p:normalViewPr>
  <p:slideViewPr>
    <p:cSldViewPr snapToGrid="0" snapToObjects="1" showGuides="1">
      <p:cViewPr varScale="1">
        <p:scale>
          <a:sx n="54" d="100"/>
          <a:sy n="54" d="100"/>
        </p:scale>
        <p:origin x="240" y="1416"/>
      </p:cViewPr>
      <p:guideLst>
        <p:guide orient="horz" pos="2160"/>
        <p:guide pos="3840"/>
        <p:guide pos="5178"/>
        <p:guide orient="horz" pos="2798"/>
        <p:guide orient="horz" pos="1510"/>
        <p:guide pos="3875"/>
        <p:guide orient="horz" pos="3475"/>
        <p:guide orient="horz" pos="408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9" Type="http://schemas.openxmlformats.org/officeDocument/2006/relationships/commentAuthors" Target="commentAuthors.xml"/><Relationship Id="rId38" Type="http://schemas.openxmlformats.org/officeDocument/2006/relationships/tableStyles" Target="tableStyles.xml"/><Relationship Id="rId37" Type="http://schemas.openxmlformats.org/officeDocument/2006/relationships/viewProps" Target="viewProps.xml"/><Relationship Id="rId36" Type="http://schemas.openxmlformats.org/officeDocument/2006/relationships/presProps" Target="presProps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128E6B-35A5-0542-AC09-160C8FE6ABE5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3EF597-DE83-D24C-95D9-9E6430AD710D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17" name="Google Shape;517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C0D6F71-FDC8-4112-BCA8-DAADD0FB71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C0D6F71-FDC8-4112-BCA8-DAADD0FB71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C0D6F71-FDC8-4112-BCA8-DAADD0FB71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C0D6F71-FDC8-4112-BCA8-DAADD0FB71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9" name="Google Shape;649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5" name="Google Shape;525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Tahoma" panose="020B0604030504040204"/>
              <a:buNone/>
            </a:pPr>
            <a:endParaRPr sz="1200" b="0" cap="none">
              <a:solidFill>
                <a:srgbClr val="002060"/>
              </a:solidFill>
              <a:latin typeface="Tahoma" panose="020B0604030504040204"/>
              <a:ea typeface="Tahoma" panose="020B0604030504040204"/>
              <a:cs typeface="Tahoma" panose="020B0604030504040204"/>
              <a:sym typeface="Tahoma" panose="020B0604030504040204"/>
            </a:endParaRPr>
          </a:p>
        </p:txBody>
      </p:sp>
      <p:sp>
        <p:nvSpPr>
          <p:cNvPr id="526" name="Google Shape;526;p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 panose="020F0502020204030204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</a:fld>
            <a:endParaRPr sz="1200" b="0" i="0" u="none" strike="noStrike" cap="none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35" name="Google Shape;535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Tahoma" panose="020B0604030504040204"/>
              <a:buNone/>
            </a:pPr>
            <a:endParaRPr sz="1200" b="0" cap="none">
              <a:solidFill>
                <a:srgbClr val="002060"/>
              </a:solidFill>
              <a:latin typeface="Tahoma" panose="020B0604030504040204"/>
              <a:ea typeface="Tahoma" panose="020B0604030504040204"/>
              <a:cs typeface="Tahoma" panose="020B0604030504040204"/>
              <a:sym typeface="Tahoma" panose="020B0604030504040204"/>
            </a:endParaRPr>
          </a:p>
        </p:txBody>
      </p:sp>
      <p:sp>
        <p:nvSpPr>
          <p:cNvPr id="536" name="Google Shape;536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 panose="020F0502020204030204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</a:fld>
            <a:endParaRPr sz="1200" b="0" i="0" u="none" strike="noStrike" cap="none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3" name="Google Shape;553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Tahoma" panose="020B0604030504040204"/>
              <a:buNone/>
            </a:pPr>
            <a:endParaRPr sz="1200" b="0" cap="none">
              <a:solidFill>
                <a:srgbClr val="002060"/>
              </a:solidFill>
              <a:latin typeface="Tahoma" panose="020B0604030504040204"/>
              <a:ea typeface="Tahoma" panose="020B0604030504040204"/>
              <a:cs typeface="Tahoma" panose="020B0604030504040204"/>
              <a:sym typeface="Tahoma" panose="020B0604030504040204"/>
            </a:endParaRPr>
          </a:p>
        </p:txBody>
      </p:sp>
      <p:sp>
        <p:nvSpPr>
          <p:cNvPr id="554" name="Google Shape;554;p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 panose="020F0502020204030204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</a:fld>
            <a:endParaRPr sz="1200" b="0" i="0" u="none" strike="noStrike" cap="none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1" name="Google Shape;571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Tahoma" panose="020B0604030504040204"/>
              <a:buNone/>
            </a:pPr>
            <a:endParaRPr sz="1200" b="0" cap="none">
              <a:solidFill>
                <a:srgbClr val="002060"/>
              </a:solidFill>
              <a:latin typeface="Tahoma" panose="020B0604030504040204"/>
              <a:ea typeface="Tahoma" panose="020B0604030504040204"/>
              <a:cs typeface="Tahoma" panose="020B0604030504040204"/>
              <a:sym typeface="Tahoma" panose="020B0604030504040204"/>
            </a:endParaRPr>
          </a:p>
        </p:txBody>
      </p:sp>
      <p:sp>
        <p:nvSpPr>
          <p:cNvPr id="572" name="Google Shape;572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 panose="020F0502020204030204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</a:fld>
            <a:endParaRPr sz="1200" b="0" i="0" u="none" strike="noStrike" cap="none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9" name="Google Shape;589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Tahoma" panose="020B0604030504040204"/>
              <a:buNone/>
            </a:pPr>
            <a:r>
              <a:rPr lang="en-US" sz="1200" b="0" cap="none">
                <a:solidFill>
                  <a:srgbClr val="002060"/>
                </a:solidFill>
                <a:latin typeface="Tahoma" panose="020B0604030504040204"/>
                <a:ea typeface="Tahoma" panose="020B0604030504040204"/>
                <a:cs typeface="Tahoma" panose="020B0604030504040204"/>
                <a:sym typeface="Tahoma" panose="020B0604030504040204"/>
              </a:rPr>
              <a:t>Ms Huyền Phạm - 0936.082.789</a:t>
            </a:r>
            <a:endParaRPr sz="1200" b="0" cap="none">
              <a:solidFill>
                <a:srgbClr val="002060"/>
              </a:solidFill>
              <a:latin typeface="Tahoma" panose="020B0604030504040204"/>
              <a:ea typeface="Tahoma" panose="020B0604030504040204"/>
              <a:cs typeface="Tahoma" panose="020B0604030504040204"/>
              <a:sym typeface="Tahoma" panose="020B0604030504040204"/>
            </a:endParaRPr>
          </a:p>
        </p:txBody>
      </p:sp>
      <p:sp>
        <p:nvSpPr>
          <p:cNvPr id="590" name="Google Shape;590;p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 panose="020F0502020204030204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</a:fld>
            <a:endParaRPr sz="1200" b="0" i="0" u="none" strike="noStrike" cap="none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07" name="Google Shape;607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Tahoma" panose="020B0604030504040204"/>
              <a:buNone/>
            </a:pPr>
            <a:endParaRPr sz="1200" b="0" cap="none">
              <a:solidFill>
                <a:srgbClr val="002060"/>
              </a:solidFill>
              <a:latin typeface="Tahoma" panose="020B0604030504040204"/>
              <a:ea typeface="Tahoma" panose="020B0604030504040204"/>
              <a:cs typeface="Tahoma" panose="020B0604030504040204"/>
              <a:sym typeface="Tahoma" panose="020B0604030504040204"/>
            </a:endParaRPr>
          </a:p>
        </p:txBody>
      </p:sp>
      <p:sp>
        <p:nvSpPr>
          <p:cNvPr id="608" name="Google Shape;608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 panose="020F0502020204030204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</a:fld>
            <a:endParaRPr sz="1200" b="0" i="0" u="none" strike="noStrike" cap="none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25" name="Google Shape;625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Tahoma" panose="020B0604030504040204"/>
              <a:buNone/>
            </a:pPr>
            <a:endParaRPr lang="en-US" sz="1200" b="0" cap="none">
              <a:solidFill>
                <a:srgbClr val="002060"/>
              </a:solidFill>
              <a:latin typeface="Tahoma" panose="020B0604030504040204"/>
              <a:ea typeface="Tahoma" panose="020B0604030504040204"/>
              <a:cs typeface="Tahoma" panose="020B0604030504040204"/>
              <a:sym typeface="Tahoma" panose="020B0604030504040204"/>
            </a:endParaRPr>
          </a:p>
        </p:txBody>
      </p:sp>
      <p:sp>
        <p:nvSpPr>
          <p:cNvPr id="626" name="Google Shape;626;p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 panose="020F0502020204030204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</a:fld>
            <a:endParaRPr sz="1200" b="0" i="0" u="none" strike="noStrike" cap="none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C0D6F71-FDC8-4112-BCA8-DAADD0FB71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0DD0F4-FFDB-47E3-BA89-CC68418D1609}" type="datetimeFigureOut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image" Target="../media/image1.jpeg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956345-128C-994A-923E-DC503EB6F2D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D8A462-1078-974E-9411-14989EDF0743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8.xml"/><Relationship Id="rId7" Type="http://schemas.openxmlformats.org/officeDocument/2006/relationships/slideLayout" Target="../slideLayouts/slideLayout2.xml"/><Relationship Id="rId6" Type="http://schemas.openxmlformats.org/officeDocument/2006/relationships/audio" Target="../media/audio3.wav"/><Relationship Id="rId5" Type="http://schemas.openxmlformats.org/officeDocument/2006/relationships/image" Target="../media/image17.png"/><Relationship Id="rId4" Type="http://schemas.openxmlformats.org/officeDocument/2006/relationships/image" Target="../media/image10.png"/><Relationship Id="rId3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4.png"/><Relationship Id="rId3" Type="http://schemas.openxmlformats.org/officeDocument/2006/relationships/image" Target="../media/image20.png"/><Relationship Id="rId2" Type="http://schemas.openxmlformats.org/officeDocument/2006/relationships/image" Target="../media/image19.emf"/><Relationship Id="rId1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2.png"/><Relationship Id="rId3" Type="http://schemas.microsoft.com/office/2007/relationships/media" Target="../media/media1.mp3"/><Relationship Id="rId2" Type="http://schemas.openxmlformats.org/officeDocument/2006/relationships/audio" Target="NULL" TargetMode="External"/><Relationship Id="rId1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2.png"/><Relationship Id="rId3" Type="http://schemas.microsoft.com/office/2007/relationships/media" Target="../media/media1.mp3"/><Relationship Id="rId2" Type="http://schemas.openxmlformats.org/officeDocument/2006/relationships/audio" Target="NULL" TargetMode="External"/><Relationship Id="rId1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2.png"/><Relationship Id="rId3" Type="http://schemas.microsoft.com/office/2007/relationships/media" Target="../media/media1.mp3"/><Relationship Id="rId2" Type="http://schemas.openxmlformats.org/officeDocument/2006/relationships/audio" Target="NULL" TargetMode="External"/><Relationship Id="rId1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2.png"/><Relationship Id="rId3" Type="http://schemas.microsoft.com/office/2007/relationships/media" Target="../media/media1.mp3"/><Relationship Id="rId2" Type="http://schemas.openxmlformats.org/officeDocument/2006/relationships/audio" Target="NULL" TargetMode="External"/><Relationship Id="rId1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7.png"/><Relationship Id="rId2" Type="http://schemas.openxmlformats.org/officeDocument/2006/relationships/image" Target="../media/image4.png"/><Relationship Id="rId1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image" Target="../media/image38.jpeg"/><Relationship Id="rId8" Type="http://schemas.openxmlformats.org/officeDocument/2006/relationships/image" Target="../media/image37.png"/><Relationship Id="rId7" Type="http://schemas.openxmlformats.org/officeDocument/2006/relationships/image" Target="../media/image36.png"/><Relationship Id="rId6" Type="http://schemas.openxmlformats.org/officeDocument/2006/relationships/image" Target="../media/image35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4" Type="http://schemas.openxmlformats.org/officeDocument/2006/relationships/notesSlide" Target="../notesSlides/notesSlide9.xml"/><Relationship Id="rId13" Type="http://schemas.openxmlformats.org/officeDocument/2006/relationships/slideLayout" Target="../slideLayouts/slideLayout2.xml"/><Relationship Id="rId12" Type="http://schemas.openxmlformats.org/officeDocument/2006/relationships/audio" Target="../media/audio1.wav"/><Relationship Id="rId11" Type="http://schemas.openxmlformats.org/officeDocument/2006/relationships/audio" Target="../media/audio2.wav"/><Relationship Id="rId10" Type="http://schemas.openxmlformats.org/officeDocument/2006/relationships/audio" Target="../media/audio4.wav"/><Relationship Id="rId1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image" Target="../media/image38.jpeg"/><Relationship Id="rId8" Type="http://schemas.openxmlformats.org/officeDocument/2006/relationships/image" Target="../media/image37.png"/><Relationship Id="rId7" Type="http://schemas.openxmlformats.org/officeDocument/2006/relationships/image" Target="../media/image36.png"/><Relationship Id="rId6" Type="http://schemas.openxmlformats.org/officeDocument/2006/relationships/image" Target="../media/image35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4" Type="http://schemas.openxmlformats.org/officeDocument/2006/relationships/notesSlide" Target="../notesSlides/notesSlide10.xml"/><Relationship Id="rId13" Type="http://schemas.openxmlformats.org/officeDocument/2006/relationships/slideLayout" Target="../slideLayouts/slideLayout2.xml"/><Relationship Id="rId12" Type="http://schemas.openxmlformats.org/officeDocument/2006/relationships/audio" Target="../media/audio1.wav"/><Relationship Id="rId11" Type="http://schemas.openxmlformats.org/officeDocument/2006/relationships/audio" Target="../media/audio2.wav"/><Relationship Id="rId10" Type="http://schemas.openxmlformats.org/officeDocument/2006/relationships/audio" Target="../media/audio4.wav"/><Relationship Id="rId1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image" Target="../media/image38.jpeg"/><Relationship Id="rId8" Type="http://schemas.openxmlformats.org/officeDocument/2006/relationships/image" Target="../media/image37.png"/><Relationship Id="rId7" Type="http://schemas.openxmlformats.org/officeDocument/2006/relationships/image" Target="../media/image36.png"/><Relationship Id="rId6" Type="http://schemas.openxmlformats.org/officeDocument/2006/relationships/image" Target="../media/image35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4" Type="http://schemas.openxmlformats.org/officeDocument/2006/relationships/notesSlide" Target="../notesSlides/notesSlide11.xml"/><Relationship Id="rId13" Type="http://schemas.openxmlformats.org/officeDocument/2006/relationships/slideLayout" Target="../slideLayouts/slideLayout2.xml"/><Relationship Id="rId12" Type="http://schemas.openxmlformats.org/officeDocument/2006/relationships/audio" Target="../media/audio1.wav"/><Relationship Id="rId11" Type="http://schemas.openxmlformats.org/officeDocument/2006/relationships/audio" Target="../media/audio2.wav"/><Relationship Id="rId10" Type="http://schemas.openxmlformats.org/officeDocument/2006/relationships/audio" Target="../media/audio4.wav"/><Relationship Id="rId1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image" Target="../media/image38.jpeg"/><Relationship Id="rId8" Type="http://schemas.openxmlformats.org/officeDocument/2006/relationships/image" Target="../media/image37.png"/><Relationship Id="rId7" Type="http://schemas.openxmlformats.org/officeDocument/2006/relationships/image" Target="../media/image36.png"/><Relationship Id="rId6" Type="http://schemas.openxmlformats.org/officeDocument/2006/relationships/image" Target="../media/image35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4" Type="http://schemas.openxmlformats.org/officeDocument/2006/relationships/notesSlide" Target="../notesSlides/notesSlide12.xml"/><Relationship Id="rId13" Type="http://schemas.openxmlformats.org/officeDocument/2006/relationships/slideLayout" Target="../slideLayouts/slideLayout2.xml"/><Relationship Id="rId12" Type="http://schemas.openxmlformats.org/officeDocument/2006/relationships/audio" Target="../media/audio1.wav"/><Relationship Id="rId11" Type="http://schemas.openxmlformats.org/officeDocument/2006/relationships/audio" Target="../media/audio2.wav"/><Relationship Id="rId10" Type="http://schemas.openxmlformats.org/officeDocument/2006/relationships/audio" Target="../media/audio4.wav"/><Relationship Id="rId1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image" Target="../media/image38.jpeg"/><Relationship Id="rId8" Type="http://schemas.openxmlformats.org/officeDocument/2006/relationships/image" Target="../media/image37.png"/><Relationship Id="rId7" Type="http://schemas.openxmlformats.org/officeDocument/2006/relationships/image" Target="../media/image36.png"/><Relationship Id="rId6" Type="http://schemas.openxmlformats.org/officeDocument/2006/relationships/image" Target="../media/image35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4" Type="http://schemas.openxmlformats.org/officeDocument/2006/relationships/notesSlide" Target="../notesSlides/notesSlide13.xml"/><Relationship Id="rId13" Type="http://schemas.openxmlformats.org/officeDocument/2006/relationships/slideLayout" Target="../slideLayouts/slideLayout2.xml"/><Relationship Id="rId12" Type="http://schemas.openxmlformats.org/officeDocument/2006/relationships/audio" Target="../media/audio1.wav"/><Relationship Id="rId11" Type="http://schemas.openxmlformats.org/officeDocument/2006/relationships/audio" Target="../media/audio2.wav"/><Relationship Id="rId10" Type="http://schemas.openxmlformats.org/officeDocument/2006/relationships/audio" Target="../media/audio4.wav"/><Relationship Id="rId1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audio" Target="../media/audio5.wav"/><Relationship Id="rId4" Type="http://schemas.openxmlformats.org/officeDocument/2006/relationships/image" Target="../media/image40.png"/><Relationship Id="rId3" Type="http://schemas.openxmlformats.org/officeDocument/2006/relationships/image" Target="../media/image39.png"/><Relationship Id="rId2" Type="http://schemas.openxmlformats.org/officeDocument/2006/relationships/image" Target="../media/image31.png"/><Relationship Id="rId1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audio" Target="../media/audio4.wav"/><Relationship Id="rId2" Type="http://schemas.openxmlformats.org/officeDocument/2006/relationships/image" Target="../media/image4.png"/><Relationship Id="rId1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45.png"/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5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5.png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48.png"/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audio" Target="../media/audio4.wav"/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1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audio" Target="../media/audio4.wav"/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.png"/><Relationship Id="rId2" Type="http://schemas.openxmlformats.org/officeDocument/2006/relationships/image" Target="../media/image51.emf"/><Relationship Id="rId1" Type="http://schemas.openxmlformats.org/officeDocument/2006/relationships/image" Target="../media/image2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1.png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audio" Target="../media/audio2.wav"/><Relationship Id="rId8" Type="http://schemas.openxmlformats.org/officeDocument/2006/relationships/audio" Target="../media/audio1.wav"/><Relationship Id="rId7" Type="http://schemas.openxmlformats.org/officeDocument/2006/relationships/image" Target="../media/image16.png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0.png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1" Type="http://schemas.openxmlformats.org/officeDocument/2006/relationships/notesSlide" Target="../notesSlides/notesSlide3.xml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audio" Target="../media/audio1.wav"/><Relationship Id="rId8" Type="http://schemas.openxmlformats.org/officeDocument/2006/relationships/audio" Target="../media/audio2.wav"/><Relationship Id="rId7" Type="http://schemas.openxmlformats.org/officeDocument/2006/relationships/image" Target="../media/image16.png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0.png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1" Type="http://schemas.openxmlformats.org/officeDocument/2006/relationships/notesSlide" Target="../notesSlides/notesSlide4.xml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audio" Target="../media/audio1.wav"/><Relationship Id="rId8" Type="http://schemas.openxmlformats.org/officeDocument/2006/relationships/audio" Target="../media/audio2.wav"/><Relationship Id="rId7" Type="http://schemas.openxmlformats.org/officeDocument/2006/relationships/image" Target="../media/image16.png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0.png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1" Type="http://schemas.openxmlformats.org/officeDocument/2006/relationships/notesSlide" Target="../notesSlides/notesSlide5.xml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audio" Target="../media/audio1.wav"/><Relationship Id="rId8" Type="http://schemas.openxmlformats.org/officeDocument/2006/relationships/audio" Target="../media/audio2.wav"/><Relationship Id="rId7" Type="http://schemas.openxmlformats.org/officeDocument/2006/relationships/image" Target="../media/image16.png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0.png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1" Type="http://schemas.openxmlformats.org/officeDocument/2006/relationships/notesSlide" Target="../notesSlides/notesSlide6.xml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audio" Target="../media/audio1.wav"/><Relationship Id="rId8" Type="http://schemas.openxmlformats.org/officeDocument/2006/relationships/audio" Target="../media/audio2.wav"/><Relationship Id="rId7" Type="http://schemas.openxmlformats.org/officeDocument/2006/relationships/image" Target="../media/image16.png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0.png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1" Type="http://schemas.openxmlformats.org/officeDocument/2006/relationships/notesSlide" Target="../notesSlides/notesSlide7.xml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/>
          <p:cNvSpPr/>
          <p:nvPr/>
        </p:nvSpPr>
        <p:spPr>
          <a:xfrm>
            <a:off x="2147028" y="2072846"/>
            <a:ext cx="7212999" cy="2114550"/>
          </a:xfrm>
          <a:prstGeom prst="roundRect">
            <a:avLst/>
          </a:prstGeom>
          <a:solidFill>
            <a:srgbClr val="E2F3DB"/>
          </a:solidFill>
          <a:ln w="28575">
            <a:solidFill>
              <a:srgbClr val="BD41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7030A0"/>
                </a:solidFill>
              </a:rPr>
              <a:t>UNIT 9 – HOLIDAY TIME!</a:t>
            </a:r>
            <a:endParaRPr lang="en-US" sz="4400" b="1" dirty="0">
              <a:solidFill>
                <a:srgbClr val="7030A0"/>
              </a:solidFill>
            </a:endParaRPr>
          </a:p>
          <a:p>
            <a:pPr algn="ctr"/>
            <a:r>
              <a:rPr lang="en-US" sz="4400" b="1" dirty="0">
                <a:solidFill>
                  <a:srgbClr val="7030A0"/>
                </a:solidFill>
              </a:rPr>
              <a:t>Lesson 7B – Story</a:t>
            </a:r>
            <a:endParaRPr lang="en-US" sz="4400" b="1" dirty="0">
              <a:solidFill>
                <a:srgbClr val="7030A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0806" y="3514055"/>
            <a:ext cx="4935669" cy="347570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62373" y="3514055"/>
            <a:ext cx="2287518" cy="228751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p22"/>
          <p:cNvSpPr txBox="1"/>
          <p:nvPr/>
        </p:nvSpPr>
        <p:spPr>
          <a:xfrm>
            <a:off x="2997844" y="2928924"/>
            <a:ext cx="6180880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ahoma" panose="020B0604030504040204"/>
              <a:buNone/>
            </a:pPr>
            <a:r>
              <a:rPr lang="en-US" sz="4400" b="0" i="0" u="none" strike="noStrike" cap="none">
                <a:solidFill>
                  <a:srgbClr val="FF0000"/>
                </a:solidFill>
                <a:latin typeface="Tahoma" panose="020B0604030504040204"/>
                <a:ea typeface="Tahoma" panose="020B0604030504040204"/>
                <a:cs typeface="Tahoma" panose="020B0604030504040204"/>
                <a:sym typeface="Tahoma" panose="020B0604030504040204"/>
              </a:rPr>
              <a:t>Ms Huyền Phạm - 0936.082.789</a:t>
            </a:r>
            <a:endParaRPr sz="4400" b="0" i="0" u="none" strike="noStrike" cap="none">
              <a:solidFill>
                <a:srgbClr val="FF0000"/>
              </a:solidFill>
              <a:latin typeface="Tahoma" panose="020B0604030504040204"/>
              <a:ea typeface="Tahoma" panose="020B0604030504040204"/>
              <a:cs typeface="Tahoma" panose="020B0604030504040204"/>
              <a:sym typeface="Tahoma" panose="020B0604030504040204"/>
            </a:endParaRPr>
          </a:p>
        </p:txBody>
      </p:sp>
      <p:pic>
        <p:nvPicPr>
          <p:cNvPr id="629" name="Google Shape;629;p22"/>
          <p:cNvPicPr preferRelativeResize="0"/>
          <p:nvPr/>
        </p:nvPicPr>
        <p:blipFill rotWithShape="1">
          <a:blip r:embed="rId1"/>
          <a:srcRect l="3584" t="9863" r="2558" b="5099"/>
          <a:stretch>
            <a:fillRect/>
          </a:stretch>
        </p:blipFill>
        <p:spPr>
          <a:xfrm>
            <a:off x="-1" y="-29497"/>
            <a:ext cx="12182169" cy="6843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630" name="Google Shape;630;p22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2324619" y="4004302"/>
            <a:ext cx="2070161" cy="2360628"/>
          </a:xfrm>
          <a:prstGeom prst="rect">
            <a:avLst/>
          </a:prstGeom>
          <a:noFill/>
          <a:ln>
            <a:noFill/>
          </a:ln>
        </p:spPr>
      </p:pic>
      <p:pic>
        <p:nvPicPr>
          <p:cNvPr id="631" name="Google Shape;631;p22">
            <a:hlinkClick r:id="" action="ppaction://hlinkshowjump?jump=nextslide"/>
          </p:cNvPr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5593290" y="5106928"/>
            <a:ext cx="1201016" cy="859611"/>
          </a:xfrm>
          <a:prstGeom prst="rect">
            <a:avLst/>
          </a:prstGeom>
          <a:noFill/>
          <a:ln>
            <a:noFill/>
          </a:ln>
        </p:spPr>
      </p:pic>
      <p:pic>
        <p:nvPicPr>
          <p:cNvPr id="632" name="Google Shape;632;p22"/>
          <p:cNvPicPr preferRelativeResize="0"/>
          <p:nvPr/>
        </p:nvPicPr>
        <p:blipFill rotWithShape="1">
          <a:blip r:embed="rId4"/>
          <a:srcRect l="15689" t="11973"/>
          <a:stretch>
            <a:fillRect/>
          </a:stretch>
        </p:blipFill>
        <p:spPr>
          <a:xfrm>
            <a:off x="7686019" y="3497682"/>
            <a:ext cx="2434387" cy="2867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633" name="Google Shape;633;p22"/>
          <p:cNvPicPr preferRelativeResize="0"/>
          <p:nvPr/>
        </p:nvPicPr>
        <p:blipFill rotWithShape="1">
          <a:blip r:embed="rId5"/>
          <a:srcRect t="13128" b="20431"/>
          <a:stretch>
            <a:fillRect/>
          </a:stretch>
        </p:blipFill>
        <p:spPr>
          <a:xfrm>
            <a:off x="2912881" y="984738"/>
            <a:ext cx="6255038" cy="3212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6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/>
                                        <p:tgtEl>
                                          <p:spTgt spid="6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81;p15"/>
          <p:cNvSpPr txBox="1"/>
          <p:nvPr/>
        </p:nvSpPr>
        <p:spPr>
          <a:xfrm>
            <a:off x="125176" y="146250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STORY TIME</a:t>
            </a:r>
            <a:endParaRPr lang="en-US" sz="2800" b="1" dirty="0">
              <a:cs typeface="Calibri Light" panose="020F0302020204030204" pitchFamily="34" charset="0"/>
            </a:endParaRPr>
          </a:p>
        </p:txBody>
      </p:sp>
      <p:pic>
        <p:nvPicPr>
          <p:cNvPr id="7" name="Picture 2" descr="Story Time | Minerva Public Library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323" y="943267"/>
            <a:ext cx="6651915" cy="4687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922" t="8853" r="-922" b="22359"/>
          <a:stretch>
            <a:fillRect/>
          </a:stretch>
        </p:blipFill>
        <p:spPr>
          <a:xfrm>
            <a:off x="5654241" y="4100239"/>
            <a:ext cx="7048208" cy="167904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3958" y="871684"/>
            <a:ext cx="4686354" cy="330013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34316" y="32962"/>
            <a:ext cx="954067" cy="954067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57855" y="1466358"/>
            <a:ext cx="9083386" cy="3827342"/>
          </a:xfrm>
          <a:prstGeom prst="rect">
            <a:avLst/>
          </a:prstGeom>
        </p:spPr>
      </p:pic>
      <p:sp>
        <p:nvSpPr>
          <p:cNvPr id="4" name="Google Shape;281;p15"/>
          <p:cNvSpPr txBox="1"/>
          <p:nvPr/>
        </p:nvSpPr>
        <p:spPr>
          <a:xfrm>
            <a:off x="193734" y="184945"/>
            <a:ext cx="2354594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3600"/>
              <a:buFont typeface="Calibri" panose="020F0502020204030204"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STORY TIME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+mj-ea"/>
              <a:cs typeface="Calibri Light" panose="020F0302020204030204" pitchFamily="34" charset="0"/>
            </a:endParaRPr>
          </a:p>
        </p:txBody>
      </p:sp>
      <p:sp>
        <p:nvSpPr>
          <p:cNvPr id="41" name="Google Shape;281;p15"/>
          <p:cNvSpPr txBox="1"/>
          <p:nvPr/>
        </p:nvSpPr>
        <p:spPr>
          <a:xfrm>
            <a:off x="9511449" y="184945"/>
            <a:ext cx="2680551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3600"/>
              <a:buFont typeface="Calibri" panose="020F0502020204030204"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Listen and </a:t>
            </a:r>
            <a:r>
              <a:rPr lang="en-US" sz="2800" b="1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read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+mj-ea"/>
              <a:cs typeface="Calibri Light" panose="020F0302020204030204" pitchFamily="34" charset="0"/>
            </a:endParaRPr>
          </a:p>
        </p:txBody>
      </p:sp>
      <p:sp>
        <p:nvSpPr>
          <p:cNvPr id="16" name="Rectangle: Rounded Corners 6"/>
          <p:cNvSpPr/>
          <p:nvPr/>
        </p:nvSpPr>
        <p:spPr>
          <a:xfrm>
            <a:off x="10027988" y="1070268"/>
            <a:ext cx="1287274" cy="615957"/>
          </a:xfrm>
          <a:prstGeom prst="roundRect">
            <a:avLst/>
          </a:prstGeom>
          <a:solidFill>
            <a:srgbClr val="C0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SG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rPr>
              <a:t>Listen</a:t>
            </a:r>
            <a:endParaRPr kumimoji="0" lang="en-SG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1750759" y="1472077"/>
            <a:ext cx="2369141" cy="86934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3872653" y="2864459"/>
            <a:ext cx="2666692" cy="86934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8453651" y="3456710"/>
            <a:ext cx="1867985" cy="73947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9.1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5744.594727" end="68856.5156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3734" y="2864459"/>
            <a:ext cx="1029387" cy="10293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184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1" animBg="1"/>
      <p:bldP spid="14" grpId="0" bldLvl="0" animBg="1"/>
      <p:bldP spid="14" grpId="1" bldLvl="0" animBg="1"/>
      <p:bldP spid="2" grpId="0" bldLvl="0" animBg="1"/>
      <p:bldP spid="2" grpId="1" bldLvl="0" animBg="1"/>
      <p:bldP spid="3" grpId="0" bldLvl="0" animBg="1"/>
      <p:bldP spid="3" grpId="1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1173059" y="924450"/>
            <a:ext cx="9144888" cy="4476890"/>
            <a:chOff x="1173059" y="924450"/>
            <a:chExt cx="9144888" cy="447689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332289" y="1387439"/>
              <a:ext cx="8900598" cy="3800112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1173059" y="924450"/>
              <a:ext cx="4058160" cy="54575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4910137" y="1326676"/>
              <a:ext cx="3128077" cy="4783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189870" y="1055614"/>
              <a:ext cx="3128077" cy="50071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658679" y="4855589"/>
              <a:ext cx="2764465" cy="54575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Google Shape;281;p15"/>
          <p:cNvSpPr txBox="1"/>
          <p:nvPr/>
        </p:nvSpPr>
        <p:spPr>
          <a:xfrm>
            <a:off x="193734" y="184945"/>
            <a:ext cx="2354594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3600"/>
              <a:buFont typeface="Calibri" panose="020F0502020204030204"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STORY TIME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+mj-ea"/>
              <a:cs typeface="Calibri Light" panose="020F0302020204030204" pitchFamily="34" charset="0"/>
            </a:endParaRPr>
          </a:p>
        </p:txBody>
      </p:sp>
      <p:sp>
        <p:nvSpPr>
          <p:cNvPr id="41" name="Google Shape;281;p15"/>
          <p:cNvSpPr txBox="1"/>
          <p:nvPr/>
        </p:nvSpPr>
        <p:spPr>
          <a:xfrm>
            <a:off x="9511449" y="184945"/>
            <a:ext cx="2680551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3600"/>
              <a:buFont typeface="Calibri" panose="020F0502020204030204"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Listen and </a:t>
            </a:r>
            <a:r>
              <a:rPr lang="en-US" sz="2800" b="1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read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+mj-ea"/>
              <a:cs typeface="Calibri Light" panose="020F0302020204030204" pitchFamily="34" charset="0"/>
            </a:endParaRPr>
          </a:p>
        </p:txBody>
      </p:sp>
      <p:sp>
        <p:nvSpPr>
          <p:cNvPr id="16" name="Rectangle: Rounded Corners 6"/>
          <p:cNvSpPr/>
          <p:nvPr/>
        </p:nvSpPr>
        <p:spPr>
          <a:xfrm>
            <a:off x="10413750" y="985838"/>
            <a:ext cx="1301999" cy="600375"/>
          </a:xfrm>
          <a:prstGeom prst="roundRect">
            <a:avLst/>
          </a:prstGeom>
          <a:solidFill>
            <a:srgbClr val="C0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SG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rPr>
              <a:t>Listen</a:t>
            </a:r>
            <a:endParaRPr kumimoji="0" lang="en-SG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1812467" y="1443274"/>
            <a:ext cx="3128077" cy="47830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465674" y="4089520"/>
            <a:ext cx="2724196" cy="109803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7977033" y="1516258"/>
            <a:ext cx="2146042" cy="79423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9.1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27575.291016" end="47700.28906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3757" y="2914306"/>
            <a:ext cx="1029387" cy="1029387"/>
          </a:xfrm>
          <a:prstGeom prst="rect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7189870" y="4595988"/>
            <a:ext cx="2146042" cy="47830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2116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6" grpId="0" animBg="1"/>
      <p:bldP spid="2" grpId="0" bldLvl="0" animBg="1"/>
      <p:bldP spid="2" grpId="1" bldLvl="0" animBg="1"/>
      <p:bldP spid="8" grpId="0" bldLvl="0" animBg="1"/>
      <p:bldP spid="8" grpId="1" bldLvl="0" animBg="1"/>
      <p:bldP spid="3" grpId="0" bldLvl="0" animBg="1"/>
      <p:bldP spid="3" grpId="1" bldLvl="0" animBg="1"/>
      <p:bldP spid="21" grpId="0" bldLvl="0" animBg="1"/>
      <p:bldP spid="21" grpId="1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1271328" y="918244"/>
            <a:ext cx="9098750" cy="4673956"/>
            <a:chOff x="1271328" y="918244"/>
            <a:chExt cx="9098750" cy="4673956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271328" y="1412022"/>
              <a:ext cx="9050543" cy="4033955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4438232" y="918244"/>
              <a:ext cx="2791908" cy="7477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6983441" y="1047557"/>
              <a:ext cx="2791908" cy="5065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9722601" y="5223366"/>
              <a:ext cx="647477" cy="3688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Google Shape;281;p15"/>
          <p:cNvSpPr txBox="1"/>
          <p:nvPr/>
        </p:nvSpPr>
        <p:spPr>
          <a:xfrm>
            <a:off x="193734" y="184945"/>
            <a:ext cx="2354594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3600"/>
              <a:buFont typeface="Calibri" panose="020F0502020204030204"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STORY TIME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+mj-ea"/>
              <a:cs typeface="Calibri Light" panose="020F0302020204030204" pitchFamily="34" charset="0"/>
            </a:endParaRPr>
          </a:p>
        </p:txBody>
      </p:sp>
      <p:sp>
        <p:nvSpPr>
          <p:cNvPr id="41" name="Google Shape;281;p15"/>
          <p:cNvSpPr txBox="1"/>
          <p:nvPr/>
        </p:nvSpPr>
        <p:spPr>
          <a:xfrm>
            <a:off x="9511449" y="184945"/>
            <a:ext cx="2680551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3600"/>
              <a:buFont typeface="Calibri" panose="020F0502020204030204"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Listen and </a:t>
            </a:r>
            <a:r>
              <a:rPr lang="en-US" sz="2800" b="1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read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+mj-ea"/>
              <a:cs typeface="Calibri Light" panose="020F0302020204030204" pitchFamily="34" charset="0"/>
            </a:endParaRPr>
          </a:p>
        </p:txBody>
      </p:sp>
      <p:sp>
        <p:nvSpPr>
          <p:cNvPr id="16" name="Rectangle: Rounded Corners 6"/>
          <p:cNvSpPr/>
          <p:nvPr/>
        </p:nvSpPr>
        <p:spPr>
          <a:xfrm>
            <a:off x="10474918" y="1180289"/>
            <a:ext cx="1287274" cy="615957"/>
          </a:xfrm>
          <a:prstGeom prst="roundRect">
            <a:avLst/>
          </a:prstGeom>
          <a:solidFill>
            <a:srgbClr val="C0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SG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rPr>
              <a:t>Listen</a:t>
            </a:r>
            <a:endParaRPr kumimoji="0" lang="en-SG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1651993" y="1406025"/>
            <a:ext cx="2738031" cy="93313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2420738" y="4278970"/>
            <a:ext cx="2738031" cy="108400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6940911" y="1647149"/>
            <a:ext cx="2791909" cy="50658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9.1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49614.656250" end="27444.85351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3734" y="2574571"/>
            <a:ext cx="1029387" cy="1029387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7139559" y="4581243"/>
            <a:ext cx="2738032" cy="78173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93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6" grpId="0" animBg="1"/>
      <p:bldP spid="14" grpId="0" bldLvl="0" animBg="1"/>
      <p:bldP spid="14" grpId="1" bldLvl="0" animBg="1"/>
      <p:bldP spid="2" grpId="0" bldLvl="0" animBg="1"/>
      <p:bldP spid="2" grpId="1" bldLvl="0" animBg="1"/>
      <p:bldP spid="11" grpId="0" bldLvl="0" animBg="1"/>
      <p:bldP spid="11" grpId="1" bldLvl="0" animBg="1"/>
      <p:bldP spid="15" grpId="0" bldLvl="0" animBg="1"/>
      <p:bldP spid="15" grpId="1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13561" y="925496"/>
            <a:ext cx="8751164" cy="4510216"/>
          </a:xfrm>
          <a:prstGeom prst="rect">
            <a:avLst/>
          </a:prstGeom>
        </p:spPr>
      </p:pic>
      <p:sp>
        <p:nvSpPr>
          <p:cNvPr id="4" name="Google Shape;281;p15"/>
          <p:cNvSpPr txBox="1"/>
          <p:nvPr/>
        </p:nvSpPr>
        <p:spPr>
          <a:xfrm>
            <a:off x="193734" y="184945"/>
            <a:ext cx="2354594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3600"/>
              <a:buFont typeface="Calibri" panose="020F0502020204030204"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STORY TIME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+mj-ea"/>
              <a:cs typeface="Calibri Light" panose="020F0302020204030204" pitchFamily="34" charset="0"/>
            </a:endParaRPr>
          </a:p>
        </p:txBody>
      </p:sp>
      <p:sp>
        <p:nvSpPr>
          <p:cNvPr id="41" name="Google Shape;281;p15"/>
          <p:cNvSpPr txBox="1"/>
          <p:nvPr/>
        </p:nvSpPr>
        <p:spPr>
          <a:xfrm>
            <a:off x="9511449" y="184945"/>
            <a:ext cx="2680551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3600"/>
              <a:buFont typeface="Calibri" panose="020F0502020204030204"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Listen and </a:t>
            </a:r>
            <a:r>
              <a:rPr lang="en-US" sz="2800" b="1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read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+mj-ea"/>
              <a:cs typeface="Calibri Light" panose="020F0302020204030204" pitchFamily="34" charset="0"/>
            </a:endParaRPr>
          </a:p>
        </p:txBody>
      </p:sp>
      <p:sp>
        <p:nvSpPr>
          <p:cNvPr id="16" name="Rectangle: Rounded Corners 6"/>
          <p:cNvSpPr/>
          <p:nvPr/>
        </p:nvSpPr>
        <p:spPr>
          <a:xfrm>
            <a:off x="10321871" y="1213640"/>
            <a:ext cx="1287274" cy="615957"/>
          </a:xfrm>
          <a:prstGeom prst="roundRect">
            <a:avLst/>
          </a:prstGeom>
          <a:solidFill>
            <a:srgbClr val="C0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SG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rPr>
              <a:t>Listen</a:t>
            </a:r>
            <a:endParaRPr kumimoji="0" lang="en-SG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3390227" y="4598455"/>
            <a:ext cx="1798461" cy="68793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1496352" y="891842"/>
            <a:ext cx="2799201" cy="68793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4768265" y="1031564"/>
            <a:ext cx="2568200" cy="68793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7802989" y="4827181"/>
            <a:ext cx="1786273" cy="44054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692289" y="5008023"/>
            <a:ext cx="1538330" cy="6879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9.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70425.60156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0605" y="2941095"/>
            <a:ext cx="975810" cy="9758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2601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6" grpId="0" animBg="1"/>
      <p:bldP spid="14" grpId="0" bldLvl="0" animBg="1"/>
      <p:bldP spid="14" grpId="1" bldLvl="0" animBg="1"/>
      <p:bldP spid="2" grpId="0" bldLvl="0" animBg="1"/>
      <p:bldP spid="2" grpId="1" bldLvl="0" animBg="1"/>
      <p:bldP spid="11" grpId="0" bldLvl="0" animBg="1"/>
      <p:bldP spid="11" grpId="1" bldLvl="0" animBg="1"/>
      <p:bldP spid="9" grpId="0" bldLvl="0" animBg="1"/>
      <p:bldP spid="9" grpId="1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/>
          <p:cNvSpPr txBox="1"/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 panose="020F0502020204030204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PRACTICE ACTIVITY</a:t>
            </a:r>
            <a:endParaRPr lang="en-US" sz="28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Rectangle: Rounded Corners 6"/>
          <p:cNvSpPr/>
          <p:nvPr/>
        </p:nvSpPr>
        <p:spPr>
          <a:xfrm>
            <a:off x="1911627" y="2033633"/>
            <a:ext cx="7975164" cy="336775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08417" y="2205228"/>
            <a:ext cx="7685524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dirty="0"/>
              <a:t>Put the class into groups of 4. </a:t>
            </a:r>
            <a:endParaRPr lang="en-US" sz="2400" dirty="0"/>
          </a:p>
          <a:p>
            <a:pPr marL="342900" indent="-342900">
              <a:buFontTx/>
              <a:buChar char="-"/>
            </a:pPr>
            <a:r>
              <a:rPr lang="en-US" sz="2400" dirty="0"/>
              <a:t>Each pair takes out a mini-board. </a:t>
            </a:r>
            <a:endParaRPr lang="en-US" sz="2400" dirty="0"/>
          </a:p>
          <a:p>
            <a:pPr marL="342900" indent="-342900">
              <a:buFontTx/>
              <a:buChar char="-"/>
            </a:pPr>
            <a:r>
              <a:rPr lang="en-US" sz="2400" dirty="0"/>
              <a:t>The teacher clicks on each star, and students look at the questions with 3 answers and choose the correct answers by writing it on the board. Each member takes turns writing.</a:t>
            </a:r>
            <a:endParaRPr lang="en-US" sz="2400" dirty="0"/>
          </a:p>
          <a:p>
            <a:pPr marL="342900" indent="-342900">
              <a:buFontTx/>
              <a:buChar char="-"/>
            </a:pPr>
            <a:r>
              <a:rPr lang="en-US" sz="2400" dirty="0"/>
              <a:t>After finishing, they raise the board to check the answers. </a:t>
            </a:r>
            <a:endParaRPr lang="en-US" sz="2400" dirty="0"/>
          </a:p>
          <a:p>
            <a:pPr marL="342900" indent="-342900">
              <a:buFontTx/>
              <a:buChar char="-"/>
            </a:pPr>
            <a:r>
              <a:rPr lang="en-US" sz="2400" dirty="0"/>
              <a:t>The pairs with the correct answer receive a point.</a:t>
            </a:r>
            <a:endParaRPr lang="en-US" sz="2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"/>
          <a:srcRect l="12071" r="12396"/>
          <a:stretch>
            <a:fillRect/>
          </a:stretch>
        </p:blipFill>
        <p:spPr>
          <a:xfrm>
            <a:off x="9321401" y="1623275"/>
            <a:ext cx="915393" cy="85343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34316" y="32962"/>
            <a:ext cx="954067" cy="95406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6741" y="924330"/>
            <a:ext cx="8473628" cy="954067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"/>
          <a:srcRect l="3186" b="7184"/>
          <a:stretch>
            <a:fillRect/>
          </a:stretch>
        </p:blipFill>
        <p:spPr>
          <a:xfrm>
            <a:off x="-112383" y="-68477"/>
            <a:ext cx="12302503" cy="6963508"/>
          </a:xfrm>
          <a:prstGeom prst="rect">
            <a:avLst/>
          </a:prstGeom>
        </p:spPr>
      </p:pic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70" y="1873726"/>
            <a:ext cx="1914065" cy="2605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5949" y="735053"/>
            <a:ext cx="1947023" cy="18861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44973" y="3643318"/>
            <a:ext cx="2110771" cy="2475736"/>
          </a:xfrm>
          <a:prstGeom prst="rect">
            <a:avLst/>
          </a:prstGeom>
        </p:spPr>
      </p:pic>
      <p:pic>
        <p:nvPicPr>
          <p:cNvPr id="17" name="Picture 1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7045" y="5382454"/>
            <a:ext cx="1887232" cy="91233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38695" y="2827909"/>
            <a:ext cx="858063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ln w="22225">
                  <a:solidFill>
                    <a:srgbClr val="F88438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Snap ITC" panose="04040A07060A02020202" pitchFamily="82" charset="77"/>
              </a:rPr>
              <a:t>PLAY WITH MARIO</a:t>
            </a:r>
            <a:endParaRPr lang="en-US" sz="8000" b="1" dirty="0">
              <a:ln w="22225">
                <a:solidFill>
                  <a:srgbClr val="F88438"/>
                </a:solidFill>
                <a:prstDash val="solid"/>
              </a:ln>
              <a:solidFill>
                <a:schemeClr val="accent2">
                  <a:lumMod val="60000"/>
                  <a:lumOff val="40000"/>
                </a:schemeClr>
              </a:solidFill>
              <a:latin typeface="Snap ITC" panose="04040A07060A02020202" pitchFamily="82" charset="7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"/>
          <a:srcRect l="3186" b="7184"/>
          <a:stretch>
            <a:fillRect/>
          </a:stretch>
        </p:blipFill>
        <p:spPr>
          <a:xfrm>
            <a:off x="-112383" y="-68477"/>
            <a:ext cx="12302503" cy="6963508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8379673" y="5383760"/>
            <a:ext cx="212305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noProof="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Lois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940547" y="5366080"/>
            <a:ext cx="1994324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Lottie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4467566" y="5383760"/>
            <a:ext cx="2369040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Ash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72" y="2356681"/>
            <a:ext cx="1382907" cy="1882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265325" y="2741158"/>
            <a:ext cx="1928328" cy="1702889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3"/>
            <a:srcRect l="15842" t="13997" r="7005" b="24734"/>
            <a:stretch>
              <a:fillRect/>
            </a:stretch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4"/>
            <a:srcRect l="-27049" t="1" b="-15815"/>
            <a:stretch>
              <a:fillRect/>
            </a:stretch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3213" y="2277168"/>
            <a:ext cx="1740388" cy="20413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/>
          <a:srcRect l="14490" t="-5851" r="25079" b="50423"/>
          <a:stretch>
            <a:fillRect/>
          </a:stretch>
        </p:blipFill>
        <p:spPr>
          <a:xfrm>
            <a:off x="852267" y="4238970"/>
            <a:ext cx="437658" cy="402215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58211" y="3933150"/>
            <a:ext cx="425771" cy="426906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99259" y="3799844"/>
            <a:ext cx="1882709" cy="1328600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2427674" y="716802"/>
            <a:ext cx="6351643" cy="3083042"/>
            <a:chOff x="2847600" y="734815"/>
            <a:chExt cx="5862548" cy="3083993"/>
          </a:xfrm>
        </p:grpSpPr>
        <p:sp>
          <p:nvSpPr>
            <p:cNvPr id="3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defRPr/>
              </a:pPr>
              <a:r>
                <a:rPr lang="en-US" sz="48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Who finds the little Dolphin?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9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29901" y="7262021"/>
            <a:ext cx="747191" cy="8763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7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5" grpId="0" animBg="1"/>
      <p:bldP spid="35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"/>
          <a:srcRect l="3186" b="7184"/>
          <a:stretch>
            <a:fillRect/>
          </a:stretch>
        </p:blipFill>
        <p:spPr>
          <a:xfrm>
            <a:off x="-110503" y="-52754"/>
            <a:ext cx="12302503" cy="6963508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3831089" y="5337862"/>
            <a:ext cx="2328224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g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 panose="020F0502020204030204" pitchFamily="34" charset="0"/>
              </a:rPr>
              <a:t>o fishing</a:t>
            </a:r>
            <a:endParaRPr kumimoji="0" lang="en-US" sz="3200" b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295462" y="5327148"/>
            <a:ext cx="2897189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g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 panose="020F0502020204030204" pitchFamily="34" charset="0"/>
              </a:rPr>
              <a:t>o swimming</a:t>
            </a:r>
            <a:endParaRPr kumimoji="0" lang="en-US" sz="3200" b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6797751" y="5328809"/>
            <a:ext cx="4892298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b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 panose="020F0502020204030204" pitchFamily="34" charset="0"/>
              </a:rPr>
              <a:t>uild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 panose="020F0502020204030204" pitchFamily="34" charset="0"/>
              </a:rPr>
              <a:t> a </a:t>
            </a:r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new sandcastle</a:t>
            </a:r>
            <a:endParaRPr kumimoji="0" lang="en-US" sz="3200" b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72" y="2356681"/>
            <a:ext cx="1382907" cy="1882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265325" y="2741158"/>
            <a:ext cx="1928328" cy="1702889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3"/>
            <a:srcRect l="15842" t="13997" r="7005" b="24734"/>
            <a:stretch>
              <a:fillRect/>
            </a:stretch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4"/>
            <a:srcRect l="-27049" t="1" b="-15815"/>
            <a:stretch>
              <a:fillRect/>
            </a:stretch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3213" y="2277168"/>
            <a:ext cx="1740388" cy="20413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/>
          <a:srcRect l="14490" t="-5851" r="25079" b="50423"/>
          <a:stretch>
            <a:fillRect/>
          </a:stretch>
        </p:blipFill>
        <p:spPr>
          <a:xfrm>
            <a:off x="852267" y="4238970"/>
            <a:ext cx="437658" cy="402215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58211" y="3933150"/>
            <a:ext cx="425771" cy="426906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47817" y="3942652"/>
            <a:ext cx="1721940" cy="1215148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2848603" y="735648"/>
            <a:ext cx="5860739" cy="3083042"/>
            <a:chOff x="2847600" y="734815"/>
            <a:chExt cx="5862548" cy="3083993"/>
          </a:xfrm>
        </p:grpSpPr>
        <p:sp>
          <p:nvSpPr>
            <p:cNvPr id="3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What’s Lottie going to do?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9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55945" y="7134273"/>
            <a:ext cx="747191" cy="8763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7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5" grpId="0" animBg="1"/>
      <p:bldP spid="35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98;p3"/>
          <p:cNvSpPr/>
          <p:nvPr/>
        </p:nvSpPr>
        <p:spPr>
          <a:xfrm>
            <a:off x="7791742" y="1339215"/>
            <a:ext cx="3847465" cy="3858260"/>
          </a:xfrm>
          <a:prstGeom prst="roundRect">
            <a:avLst>
              <a:gd name="adj" fmla="val 16667"/>
            </a:avLst>
          </a:prstGeom>
          <a:solidFill>
            <a:schemeClr val="accent6">
              <a:lumMod val="40000"/>
              <a:lumOff val="60000"/>
            </a:schemeClr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5" name="Google Shape;101;p3"/>
          <p:cNvSpPr txBox="1"/>
          <p:nvPr/>
        </p:nvSpPr>
        <p:spPr>
          <a:xfrm>
            <a:off x="8075295" y="2520950"/>
            <a:ext cx="3336925" cy="116078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indent="0">
              <a:buClr>
                <a:srgbClr val="000000"/>
              </a:buClr>
              <a:buFontTx/>
              <a:buNone/>
              <a:defRPr/>
            </a:pPr>
            <a:r>
              <a:rPr lang="en-US" sz="2400" kern="0" noProof="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- To understand simple cartoon stories.</a:t>
            </a:r>
            <a:endParaRPr lang="en-US" sz="2400" kern="0" noProof="0" dirty="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lvl="0" indent="0">
              <a:buClr>
                <a:srgbClr val="000000"/>
              </a:buClr>
              <a:buFontTx/>
              <a:buNone/>
              <a:defRPr/>
            </a:pPr>
            <a:r>
              <a:rPr lang="en-US" sz="2400" kern="0" noProof="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- To review.</a:t>
            </a:r>
            <a:endParaRPr lang="en-US" sz="2400" kern="0" noProof="0" dirty="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061934" y="3786187"/>
            <a:ext cx="3336925" cy="4603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  <a:t>- PB p</a:t>
            </a:r>
            <a:r>
              <a:rPr lang="en-US" sz="2400" noProof="0" dirty="0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rPr>
              <a:t>.</a:t>
            </a:r>
            <a:r>
              <a:rPr lang="en-US" sz="2400" dirty="0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rPr>
              <a:t>109</a:t>
            </a:r>
            <a:r>
              <a:rPr lang="en-US" sz="2400" noProof="0" dirty="0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rPr>
              <a:t> &amp; </a:t>
            </a:r>
            <a:r>
              <a:rPr lang="en-US" sz="2400" dirty="0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rPr>
              <a:t>110</a:t>
            </a:r>
            <a:r>
              <a:rPr lang="en-US" sz="2400" noProof="0" dirty="0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rPr>
              <a:t>.</a:t>
            </a:r>
            <a:endParaRPr kumimoji="0" lang="en-US" sz="24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073047" y="4350385"/>
            <a:ext cx="3314700" cy="4603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  <a:t>- AB p.</a:t>
            </a:r>
            <a:r>
              <a:rPr lang="en-US" sz="2400" noProof="0" dirty="0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rPr>
              <a:t>86</a:t>
            </a:r>
            <a:endParaRPr kumimoji="0" lang="en-US" sz="24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" name="Google Shape;99;p3"/>
          <p:cNvSpPr txBox="1"/>
          <p:nvPr/>
        </p:nvSpPr>
        <p:spPr>
          <a:xfrm>
            <a:off x="8075333" y="1538628"/>
            <a:ext cx="3382200" cy="7054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UNIT 9</a:t>
            </a:r>
            <a:r>
              <a:rPr lang="en-US" sz="2800" b="1" kern="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– Lesson 7B</a:t>
            </a:r>
            <a:endParaRPr lang="en-US" sz="2800" b="1" dirty="0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" name="Google Shape;100;p3"/>
          <p:cNvSpPr txBox="1"/>
          <p:nvPr/>
        </p:nvSpPr>
        <p:spPr>
          <a:xfrm>
            <a:off x="8606432" y="2021116"/>
            <a:ext cx="2415795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We’re learning…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8037" y="692728"/>
            <a:ext cx="3498026" cy="493221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6063" y="692728"/>
            <a:ext cx="3498026" cy="49322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"/>
          <a:srcRect l="3186" b="7184"/>
          <a:stretch>
            <a:fillRect/>
          </a:stretch>
        </p:blipFill>
        <p:spPr>
          <a:xfrm>
            <a:off x="-112383" y="-68477"/>
            <a:ext cx="12302503" cy="6963508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4203627" y="5343820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Lottie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7730474" y="5343820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Ash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676782" y="5358310"/>
            <a:ext cx="2650942" cy="76622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Bo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72" y="2356681"/>
            <a:ext cx="1382907" cy="1882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265325" y="2741158"/>
            <a:ext cx="1928328" cy="1702889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3"/>
            <a:srcRect l="15842" t="13997" r="7005" b="24734"/>
            <a:stretch>
              <a:fillRect/>
            </a:stretch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4"/>
            <a:srcRect l="-27049" t="1" b="-15815"/>
            <a:stretch>
              <a:fillRect/>
            </a:stretch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3213" y="2277168"/>
            <a:ext cx="1740388" cy="20413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/>
          <a:srcRect l="14490" t="-5851" r="25079" b="50423"/>
          <a:stretch>
            <a:fillRect/>
          </a:stretch>
        </p:blipFill>
        <p:spPr>
          <a:xfrm>
            <a:off x="852267" y="4238970"/>
            <a:ext cx="437658" cy="402215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58211" y="3933150"/>
            <a:ext cx="425771" cy="426906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77981" y="4072659"/>
            <a:ext cx="1881481" cy="1327734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2848603" y="735648"/>
            <a:ext cx="5860739" cy="3083042"/>
            <a:chOff x="2847600" y="734815"/>
            <a:chExt cx="5862548" cy="3083993"/>
          </a:xfrm>
        </p:grpSpPr>
        <p:sp>
          <p:nvSpPr>
            <p:cNvPr id="3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Who’s going to sleep?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9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9810" y="7059536"/>
            <a:ext cx="747191" cy="8763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7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5" grpId="0" animBg="1"/>
      <p:bldP spid="35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"/>
          <a:srcRect l="3186" b="7184"/>
          <a:stretch>
            <a:fillRect/>
          </a:stretch>
        </p:blipFill>
        <p:spPr>
          <a:xfrm>
            <a:off x="-101942" y="-52754"/>
            <a:ext cx="12302503" cy="6963508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4025730" y="5327148"/>
            <a:ext cx="3411968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each towel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527936" y="5327148"/>
            <a:ext cx="2354750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bucket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8580743" y="5332888"/>
            <a:ext cx="317935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000" b="1" noProof="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f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ishing net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72" y="2356681"/>
            <a:ext cx="1382907" cy="1882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265325" y="2741158"/>
            <a:ext cx="1928328" cy="1702889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3"/>
            <a:srcRect l="15842" t="13997" r="7005" b="24734"/>
            <a:stretch>
              <a:fillRect/>
            </a:stretch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4"/>
            <a:srcRect l="-27049" t="1" b="-15815"/>
            <a:stretch>
              <a:fillRect/>
            </a:stretch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3213" y="2277168"/>
            <a:ext cx="1740388" cy="20413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/>
          <a:srcRect l="14490" t="-5851" r="25079" b="50423"/>
          <a:stretch>
            <a:fillRect/>
          </a:stretch>
        </p:blipFill>
        <p:spPr>
          <a:xfrm>
            <a:off x="852267" y="4238970"/>
            <a:ext cx="437658" cy="402215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58211" y="3933150"/>
            <a:ext cx="425771" cy="426906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47817" y="3942652"/>
            <a:ext cx="1721940" cy="1215148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2436040" y="735647"/>
            <a:ext cx="6488148" cy="3083042"/>
            <a:chOff x="2847600" y="734815"/>
            <a:chExt cx="5862548" cy="3083993"/>
          </a:xfrm>
        </p:grpSpPr>
        <p:sp>
          <p:nvSpPr>
            <p:cNvPr id="39" name="Flowchart: Alternate Process 3"/>
            <p:cNvSpPr/>
            <p:nvPr/>
          </p:nvSpPr>
          <p:spPr>
            <a:xfrm>
              <a:off x="2953666" y="873207"/>
              <a:ext cx="5627843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defRPr/>
              </a:pPr>
              <a:r>
                <a:rPr lang="en-US" sz="48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What traps the dolphin?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9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55945" y="7134273"/>
            <a:ext cx="747191" cy="8763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5 -0.00116 L 0.97188 0.21088 " pathEditMode="relative" rAng="0" ptsTypes="AA">
                                      <p:cBhvr>
                                        <p:cTn id="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7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5" grpId="0" animBg="1"/>
      <p:bldP spid="35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"/>
          <a:srcRect l="3186" b="7184"/>
          <a:stretch>
            <a:fillRect/>
          </a:stretch>
        </p:blipFill>
        <p:spPr>
          <a:xfrm>
            <a:off x="-112383" y="-68477"/>
            <a:ext cx="12302503" cy="6963508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4214025" y="5334297"/>
            <a:ext cx="2975126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Bo and </a:t>
            </a:r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Ash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7857641" y="5366340"/>
            <a:ext cx="3958875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Ash, </a:t>
            </a:r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L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ois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Lottile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433471" y="4958310"/>
            <a:ext cx="3112065" cy="119520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Bo and the children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72" y="2356681"/>
            <a:ext cx="1382907" cy="1882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265325" y="2741158"/>
            <a:ext cx="1928328" cy="1702889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3"/>
            <a:srcRect l="15842" t="13997" r="7005" b="24734"/>
            <a:stretch>
              <a:fillRect/>
            </a:stretch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4"/>
            <a:srcRect l="-27049" t="1" b="-15815"/>
            <a:stretch>
              <a:fillRect/>
            </a:stretch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3213" y="2277168"/>
            <a:ext cx="1740388" cy="20413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/>
          <a:srcRect l="14490" t="-5851" r="25079" b="50423"/>
          <a:stretch>
            <a:fillRect/>
          </a:stretch>
        </p:blipFill>
        <p:spPr>
          <a:xfrm>
            <a:off x="852267" y="4238970"/>
            <a:ext cx="437658" cy="402215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58211" y="3933150"/>
            <a:ext cx="425771" cy="426906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77981" y="4072659"/>
            <a:ext cx="1881481" cy="1327734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2848603" y="735648"/>
            <a:ext cx="5860739" cy="3083042"/>
            <a:chOff x="2847600" y="734815"/>
            <a:chExt cx="5862548" cy="3083993"/>
          </a:xfrm>
        </p:grpSpPr>
        <p:sp>
          <p:nvSpPr>
            <p:cNvPr id="3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Who are on the beach?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9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9810" y="7059536"/>
            <a:ext cx="747191" cy="8763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7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5" grpId="0" animBg="1"/>
      <p:bldP spid="35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"/>
          <a:srcRect l="3186" b="7184"/>
          <a:stretch>
            <a:fillRect/>
          </a:stretch>
        </p:blipFill>
        <p:spPr>
          <a:xfrm>
            <a:off x="-112383" y="-68477"/>
            <a:ext cx="12302503" cy="69635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1656" y="1041260"/>
            <a:ext cx="2110771" cy="24757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3957" y="2344482"/>
            <a:ext cx="10249823" cy="3492359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74537" y="5533937"/>
            <a:ext cx="1319188" cy="7008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"/>
          <a:srcRect b="83211"/>
          <a:stretch>
            <a:fillRect/>
          </a:stretch>
        </p:blipFill>
        <p:spPr>
          <a:xfrm>
            <a:off x="647168" y="854044"/>
            <a:ext cx="9471616" cy="623039"/>
          </a:xfrm>
          <a:prstGeom prst="rect">
            <a:avLst/>
          </a:prstGeom>
        </p:spPr>
      </p:pic>
      <p:sp>
        <p:nvSpPr>
          <p:cNvPr id="6" name="Google Shape;281;p15"/>
          <p:cNvSpPr txBox="1"/>
          <p:nvPr/>
        </p:nvSpPr>
        <p:spPr>
          <a:xfrm>
            <a:off x="125176" y="155140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Pupils’ Book p.110</a:t>
            </a:r>
            <a:endParaRPr lang="en-US" sz="2800" b="1" dirty="0">
              <a:cs typeface="Calibri Light" panose="020F0302020204030204" pitchFamily="34" charset="0"/>
            </a:endParaRPr>
          </a:p>
        </p:txBody>
      </p:sp>
      <p:sp>
        <p:nvSpPr>
          <p:cNvPr id="2" name="Rectangle: Rounded Corners 6"/>
          <p:cNvSpPr/>
          <p:nvPr/>
        </p:nvSpPr>
        <p:spPr>
          <a:xfrm>
            <a:off x="5167311" y="4895215"/>
            <a:ext cx="1857375" cy="623039"/>
          </a:xfrm>
          <a:prstGeom prst="roundRect">
            <a:avLst/>
          </a:prstGeom>
          <a:solidFill>
            <a:srgbClr val="C0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SG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sym typeface="Arial" panose="020B0604020202020204"/>
              </a:rPr>
              <a:t>ANSWER</a:t>
            </a:r>
            <a:endParaRPr kumimoji="0" lang="en-SG" sz="3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sym typeface="Arial" panose="020B0604020202020204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34316" y="32962"/>
            <a:ext cx="954067" cy="954067"/>
          </a:xfrm>
          <a:prstGeom prst="rect">
            <a:avLst/>
          </a:prstGeom>
        </p:spPr>
      </p:pic>
      <p:sp>
        <p:nvSpPr>
          <p:cNvPr id="5" name="Text Box 8"/>
          <p:cNvSpPr txBox="1"/>
          <p:nvPr/>
        </p:nvSpPr>
        <p:spPr>
          <a:xfrm>
            <a:off x="3437257" y="5876338"/>
            <a:ext cx="5317482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1600" dirty="0"/>
              <a:t>Students look at Activity 4 and do the task individually.</a:t>
            </a:r>
            <a:endParaRPr lang="en-US" sz="1600" dirty="0"/>
          </a:p>
          <a:p>
            <a:pPr marL="342900" indent="-342900">
              <a:buFontTx/>
              <a:buChar char="-"/>
            </a:pPr>
            <a:r>
              <a:rPr lang="en-US" sz="1600" dirty="0"/>
              <a:t>Then, put students in pairs to compare their answers.</a:t>
            </a:r>
            <a:endParaRPr lang="en-US" sz="1600" dirty="0"/>
          </a:p>
          <a:p>
            <a:pPr marL="342900" indent="-342900">
              <a:buFontTx/>
              <a:buChar char="-"/>
            </a:pPr>
            <a:r>
              <a:rPr lang="en-US" sz="1600" dirty="0"/>
              <a:t>The teacher checks the answers with the whole class.</a:t>
            </a:r>
            <a:endParaRPr lang="en-US" sz="160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"/>
          <a:srcRect l="4907" t="14773" r="72022" b="32187"/>
          <a:stretch>
            <a:fillRect/>
          </a:stretch>
        </p:blipFill>
        <p:spPr>
          <a:xfrm>
            <a:off x="1867546" y="1675287"/>
            <a:ext cx="1767031" cy="159158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"/>
          <a:srcRect l="28858" t="15844" r="48071" b="31116"/>
          <a:stretch>
            <a:fillRect/>
          </a:stretch>
        </p:blipFill>
        <p:spPr>
          <a:xfrm>
            <a:off x="4217632" y="1690149"/>
            <a:ext cx="1767031" cy="159158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"/>
          <a:srcRect l="52578" t="16031" r="24351" b="30929"/>
          <a:stretch>
            <a:fillRect/>
          </a:stretch>
        </p:blipFill>
        <p:spPr>
          <a:xfrm>
            <a:off x="6585536" y="1690148"/>
            <a:ext cx="1767031" cy="159158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"/>
          <a:srcRect l="77412" t="14587" r="-483" b="32373"/>
          <a:stretch>
            <a:fillRect/>
          </a:stretch>
        </p:blipFill>
        <p:spPr>
          <a:xfrm>
            <a:off x="9073783" y="1675286"/>
            <a:ext cx="1767031" cy="159158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"/>
          <a:srcRect l="5929" t="67176" r="54815" b="12061"/>
          <a:stretch>
            <a:fillRect/>
          </a:stretch>
        </p:blipFill>
        <p:spPr>
          <a:xfrm>
            <a:off x="403809" y="4175005"/>
            <a:ext cx="3286784" cy="68108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"/>
          <a:srcRect l="63385" t="67081" r="2709" b="20603"/>
          <a:stretch>
            <a:fillRect/>
          </a:stretch>
        </p:blipFill>
        <p:spPr>
          <a:xfrm>
            <a:off x="3427718" y="4164127"/>
            <a:ext cx="2838773" cy="4040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"/>
          <a:srcRect l="7087" t="87520" r="55740" b="677"/>
          <a:stretch>
            <a:fillRect/>
          </a:stretch>
        </p:blipFill>
        <p:spPr>
          <a:xfrm>
            <a:off x="6166014" y="4195419"/>
            <a:ext cx="3112324" cy="38714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"/>
          <a:srcRect l="63925" t="79529" r="7260" b="2264"/>
          <a:stretch>
            <a:fillRect/>
          </a:stretch>
        </p:blipFill>
        <p:spPr>
          <a:xfrm>
            <a:off x="9375620" y="4226415"/>
            <a:ext cx="2412571" cy="597189"/>
          </a:xfrm>
          <a:prstGeom prst="rect">
            <a:avLst/>
          </a:prstGeom>
        </p:spPr>
      </p:pic>
      <p:sp>
        <p:nvSpPr>
          <p:cNvPr id="24" name="Freeform 23"/>
          <p:cNvSpPr/>
          <p:nvPr/>
        </p:nvSpPr>
        <p:spPr>
          <a:xfrm>
            <a:off x="619932" y="3192651"/>
            <a:ext cx="4045058" cy="1022888"/>
          </a:xfrm>
          <a:custGeom>
            <a:avLst/>
            <a:gdLst>
              <a:gd name="connsiteX0" fmla="*/ 0 w 4045058"/>
              <a:gd name="connsiteY0" fmla="*/ 1022888 h 1022888"/>
              <a:gd name="connsiteX1" fmla="*/ 976393 w 4045058"/>
              <a:gd name="connsiteY1" fmla="*/ 697424 h 1022888"/>
              <a:gd name="connsiteX2" fmla="*/ 3285641 w 4045058"/>
              <a:gd name="connsiteY2" fmla="*/ 495946 h 1022888"/>
              <a:gd name="connsiteX3" fmla="*/ 4045058 w 4045058"/>
              <a:gd name="connsiteY3" fmla="*/ 0 h 1022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5058" h="1022888">
                <a:moveTo>
                  <a:pt x="0" y="1022888"/>
                </a:moveTo>
                <a:cubicBezTo>
                  <a:pt x="214393" y="904068"/>
                  <a:pt x="428786" y="785248"/>
                  <a:pt x="976393" y="697424"/>
                </a:cubicBezTo>
                <a:cubicBezTo>
                  <a:pt x="1524000" y="609600"/>
                  <a:pt x="2774197" y="612183"/>
                  <a:pt x="3285641" y="495946"/>
                </a:cubicBezTo>
                <a:cubicBezTo>
                  <a:pt x="3797085" y="379709"/>
                  <a:pt x="3921071" y="189854"/>
                  <a:pt x="4045058" y="0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24"/>
          <p:cNvSpPr/>
          <p:nvPr/>
        </p:nvSpPr>
        <p:spPr>
          <a:xfrm>
            <a:off x="3657600" y="3223647"/>
            <a:ext cx="6137329" cy="960895"/>
          </a:xfrm>
          <a:custGeom>
            <a:avLst/>
            <a:gdLst>
              <a:gd name="connsiteX0" fmla="*/ 0 w 6137329"/>
              <a:gd name="connsiteY0" fmla="*/ 960895 h 960895"/>
              <a:gd name="connsiteX1" fmla="*/ 821410 w 6137329"/>
              <a:gd name="connsiteY1" fmla="*/ 635431 h 960895"/>
              <a:gd name="connsiteX2" fmla="*/ 3828081 w 6137329"/>
              <a:gd name="connsiteY2" fmla="*/ 542441 h 960895"/>
              <a:gd name="connsiteX3" fmla="*/ 5284922 w 6137329"/>
              <a:gd name="connsiteY3" fmla="*/ 371960 h 960895"/>
              <a:gd name="connsiteX4" fmla="*/ 6137329 w 6137329"/>
              <a:gd name="connsiteY4" fmla="*/ 0 h 960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37329" h="960895">
                <a:moveTo>
                  <a:pt x="0" y="960895"/>
                </a:moveTo>
                <a:cubicBezTo>
                  <a:pt x="91698" y="833034"/>
                  <a:pt x="183397" y="705173"/>
                  <a:pt x="821410" y="635431"/>
                </a:cubicBezTo>
                <a:cubicBezTo>
                  <a:pt x="1459423" y="565689"/>
                  <a:pt x="3084162" y="586353"/>
                  <a:pt x="3828081" y="542441"/>
                </a:cubicBezTo>
                <a:cubicBezTo>
                  <a:pt x="4572000" y="498529"/>
                  <a:pt x="4900047" y="462367"/>
                  <a:pt x="5284922" y="371960"/>
                </a:cubicBezTo>
                <a:cubicBezTo>
                  <a:pt x="5669797" y="281553"/>
                  <a:pt x="5903563" y="140776"/>
                  <a:pt x="6137329" y="0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 25"/>
          <p:cNvSpPr/>
          <p:nvPr/>
        </p:nvSpPr>
        <p:spPr>
          <a:xfrm>
            <a:off x="6230319" y="3192651"/>
            <a:ext cx="1363850" cy="1069383"/>
          </a:xfrm>
          <a:custGeom>
            <a:avLst/>
            <a:gdLst>
              <a:gd name="connsiteX0" fmla="*/ 0 w 1363850"/>
              <a:gd name="connsiteY0" fmla="*/ 1069383 h 1069383"/>
              <a:gd name="connsiteX1" fmla="*/ 294467 w 1363850"/>
              <a:gd name="connsiteY1" fmla="*/ 681925 h 1069383"/>
              <a:gd name="connsiteX2" fmla="*/ 1363850 w 1363850"/>
              <a:gd name="connsiteY2" fmla="*/ 0 h 1069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63850" h="1069383">
                <a:moveTo>
                  <a:pt x="0" y="1069383"/>
                </a:moveTo>
                <a:cubicBezTo>
                  <a:pt x="33579" y="964769"/>
                  <a:pt x="67159" y="860155"/>
                  <a:pt x="294467" y="681925"/>
                </a:cubicBezTo>
                <a:cubicBezTo>
                  <a:pt x="521775" y="503695"/>
                  <a:pt x="942812" y="251847"/>
                  <a:pt x="1363850" y="0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 26"/>
          <p:cNvSpPr/>
          <p:nvPr/>
        </p:nvSpPr>
        <p:spPr>
          <a:xfrm>
            <a:off x="2417736" y="3223647"/>
            <a:ext cx="7113722" cy="1007390"/>
          </a:xfrm>
          <a:custGeom>
            <a:avLst/>
            <a:gdLst>
              <a:gd name="connsiteX0" fmla="*/ 7113722 w 7113722"/>
              <a:gd name="connsiteY0" fmla="*/ 1007390 h 1007390"/>
              <a:gd name="connsiteX1" fmla="*/ 6245817 w 7113722"/>
              <a:gd name="connsiteY1" fmla="*/ 635431 h 1007390"/>
              <a:gd name="connsiteX2" fmla="*/ 2588217 w 7113722"/>
              <a:gd name="connsiteY2" fmla="*/ 480448 h 1007390"/>
              <a:gd name="connsiteX3" fmla="*/ 542440 w 7113722"/>
              <a:gd name="connsiteY3" fmla="*/ 418455 h 1007390"/>
              <a:gd name="connsiteX4" fmla="*/ 0 w 7113722"/>
              <a:gd name="connsiteY4" fmla="*/ 0 h 1007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13722" h="1007390">
                <a:moveTo>
                  <a:pt x="7113722" y="1007390"/>
                </a:moveTo>
                <a:cubicBezTo>
                  <a:pt x="7056895" y="865322"/>
                  <a:pt x="7000068" y="723255"/>
                  <a:pt x="6245817" y="635431"/>
                </a:cubicBezTo>
                <a:cubicBezTo>
                  <a:pt x="5491566" y="547607"/>
                  <a:pt x="2588217" y="480448"/>
                  <a:pt x="2588217" y="480448"/>
                </a:cubicBezTo>
                <a:cubicBezTo>
                  <a:pt x="1637654" y="444285"/>
                  <a:pt x="973809" y="498530"/>
                  <a:pt x="542440" y="418455"/>
                </a:cubicBezTo>
                <a:cubicBezTo>
                  <a:pt x="111071" y="338380"/>
                  <a:pt x="55535" y="169190"/>
                  <a:pt x="0" y="0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24"/>
          <p:cNvSpPr txBox="1"/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3600"/>
              <a:buFont typeface="Calibri" panose="020F0502020204030204"/>
              <a:buNone/>
            </a:pPr>
            <a:r>
              <a:rPr lang="en-US" sz="2800" i="0" u="none" strike="noStrike" cap="none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PRACTICE </a:t>
            </a:r>
            <a:endParaRPr dirty="0"/>
          </a:p>
        </p:txBody>
      </p:sp>
      <p:sp>
        <p:nvSpPr>
          <p:cNvPr id="652" name="Google Shape;652;p24"/>
          <p:cNvSpPr txBox="1"/>
          <p:nvPr/>
        </p:nvSpPr>
        <p:spPr>
          <a:xfrm>
            <a:off x="2040482" y="1188904"/>
            <a:ext cx="8376507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7D31"/>
              </a:buClr>
              <a:buSzPts val="4400"/>
              <a:buFont typeface="Carter One"/>
              <a:buNone/>
            </a:pPr>
            <a:r>
              <a:rPr lang="en-US" sz="4400" b="0" i="0" u="none" strike="noStrike" cap="none">
                <a:solidFill>
                  <a:srgbClr val="ED7D31"/>
                </a:solidFill>
                <a:latin typeface="Carter One"/>
                <a:ea typeface="Carter One"/>
                <a:cs typeface="Carter One"/>
                <a:sym typeface="Carter One"/>
              </a:rPr>
              <a:t>Activity: Dub Out The Story</a:t>
            </a:r>
            <a:endParaRPr lang="en-US" sz="4400" b="0" i="0" u="none" strike="noStrike" cap="none">
              <a:solidFill>
                <a:srgbClr val="ED7D31"/>
              </a:solidFill>
              <a:latin typeface="Carter One"/>
              <a:ea typeface="Carter One"/>
              <a:cs typeface="Carter One"/>
              <a:sym typeface="Carter One"/>
            </a:endParaRPr>
          </a:p>
        </p:txBody>
      </p:sp>
      <p:sp>
        <p:nvSpPr>
          <p:cNvPr id="653" name="Google Shape;653;p24"/>
          <p:cNvSpPr/>
          <p:nvPr/>
        </p:nvSpPr>
        <p:spPr>
          <a:xfrm>
            <a:off x="2702890" y="2208380"/>
            <a:ext cx="6510340" cy="2883821"/>
          </a:xfrm>
          <a:prstGeom prst="roundRect">
            <a:avLst>
              <a:gd name="adj" fmla="val 16667"/>
            </a:avLst>
          </a:prstGeom>
          <a:solidFill>
            <a:srgbClr val="C4E0B2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 panose="020F0502020204030204"/>
              <a:buNone/>
            </a:pPr>
            <a:endParaRPr sz="1800" b="0" i="0" u="none" strike="noStrike" cap="none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654" name="Google Shape;654;p24"/>
          <p:cNvSpPr txBox="1"/>
          <p:nvPr/>
        </p:nvSpPr>
        <p:spPr>
          <a:xfrm>
            <a:off x="3167066" y="2496128"/>
            <a:ext cx="5581988" cy="2308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 panose="020F0502020204030204"/>
              <a:buChar char="-"/>
            </a:pPr>
            <a:r>
              <a:rPr lang="en-US" sz="24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Divide students into small groups. </a:t>
            </a:r>
            <a:endParaRPr lang="en-US" sz="2400" b="0" i="0" u="none" strike="noStrike" cap="none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 panose="020F0502020204030204"/>
              <a:buChar char="-"/>
            </a:pPr>
            <a:r>
              <a:rPr lang="en-US" sz="24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Tell them to choose the characters and act out the story. </a:t>
            </a:r>
            <a:endParaRPr lang="en-US" sz="2400" b="0" i="0" u="none" strike="noStrike" cap="none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 panose="020F0502020204030204"/>
              <a:buChar char="-"/>
            </a:pPr>
            <a:r>
              <a:rPr lang="en-US" sz="24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Give students a little time to practice. </a:t>
            </a:r>
            <a:endParaRPr lang="en-US" sz="2400" b="0" i="0" u="none" strike="noStrike" cap="none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 panose="020F0502020204030204"/>
              <a:buChar char="-"/>
            </a:pPr>
            <a:r>
              <a:rPr lang="en-US" sz="24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Have groups perform in front of the class without the audio.  </a:t>
            </a:r>
            <a:endParaRPr lang="en-US" sz="2400" b="0" i="0" u="none" strike="noStrike" cap="none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134316" y="32962"/>
            <a:ext cx="954067" cy="954067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81;p15"/>
          <p:cNvSpPr txBox="1"/>
          <p:nvPr/>
        </p:nvSpPr>
        <p:spPr>
          <a:xfrm>
            <a:off x="125176" y="146250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STORY TIME</a:t>
            </a:r>
            <a:endParaRPr lang="en-US" sz="2800" b="1" dirty="0">
              <a:cs typeface="Calibri Light" panose="020F0302020204030204" pitchFamily="34" charset="0"/>
            </a:endParaRPr>
          </a:p>
        </p:txBody>
      </p:sp>
      <p:sp>
        <p:nvSpPr>
          <p:cNvPr id="660" name="Google Shape;660;p25"/>
          <p:cNvSpPr txBox="1"/>
          <p:nvPr/>
        </p:nvSpPr>
        <p:spPr>
          <a:xfrm>
            <a:off x="2274959" y="962937"/>
            <a:ext cx="789993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7D31"/>
              </a:buClr>
              <a:buSzPts val="4400"/>
              <a:buFont typeface="Carter One"/>
              <a:buNone/>
            </a:pPr>
            <a:r>
              <a:rPr lang="en-US" sz="4400" b="0" i="0" u="none" strike="noStrike" cap="none">
                <a:solidFill>
                  <a:srgbClr val="ED7D31"/>
                </a:solidFill>
                <a:latin typeface="Carter One"/>
                <a:ea typeface="Carter One"/>
                <a:cs typeface="Carter One"/>
                <a:sym typeface="Carter One"/>
              </a:rPr>
              <a:t>CHARACTERS IN THE STORY</a:t>
            </a:r>
            <a:endParaRPr sz="4400" b="0" i="0" u="none" strike="noStrike" cap="none">
              <a:solidFill>
                <a:srgbClr val="ED7D31"/>
              </a:solidFill>
              <a:latin typeface="Carter One"/>
              <a:ea typeface="Carter One"/>
              <a:cs typeface="Carter One"/>
              <a:sym typeface="Carter One"/>
            </a:endParaRPr>
          </a:p>
        </p:txBody>
      </p:sp>
      <p:sp>
        <p:nvSpPr>
          <p:cNvPr id="661" name="Google Shape;661;p25"/>
          <p:cNvSpPr/>
          <p:nvPr/>
        </p:nvSpPr>
        <p:spPr>
          <a:xfrm>
            <a:off x="1075384" y="4187982"/>
            <a:ext cx="1479249" cy="58219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 panose="020F0502020204030204"/>
              <a:buNone/>
            </a:pPr>
            <a:r>
              <a:rPr lang="en-US" sz="3200" b="0" i="0" u="none" strike="noStrike" cap="none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Ash</a:t>
            </a:r>
            <a:endParaRPr lang="en-US" sz="3200" b="0" i="0" u="none" strike="noStrike" cap="none" dirty="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662" name="Google Shape;662;p25"/>
          <p:cNvSpPr/>
          <p:nvPr/>
        </p:nvSpPr>
        <p:spPr>
          <a:xfrm>
            <a:off x="7048216" y="4302021"/>
            <a:ext cx="1479249" cy="58219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 panose="020F0502020204030204"/>
              <a:buNone/>
            </a:pPr>
            <a:r>
              <a:rPr lang="en-US" sz="3200" b="0" i="0" u="none" strike="noStrike" cap="none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Lottie</a:t>
            </a:r>
            <a:endParaRPr lang="en-US" sz="3200" b="0" i="0" u="none" strike="noStrike" cap="none" dirty="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663" name="Google Shape;663;p25"/>
          <p:cNvSpPr/>
          <p:nvPr/>
        </p:nvSpPr>
        <p:spPr>
          <a:xfrm>
            <a:off x="4079198" y="4593116"/>
            <a:ext cx="1479249" cy="58219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 panose="020F0502020204030204"/>
              <a:buNone/>
            </a:pPr>
            <a:r>
              <a:rPr lang="en-US" sz="3200" b="0" i="0" u="none" strike="noStrike" cap="none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Lois</a:t>
            </a:r>
            <a:endParaRPr lang="en-US" sz="3200" b="0" i="0" u="none" strike="noStrike" cap="none" dirty="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664" name="Google Shape;664;p25"/>
          <p:cNvSpPr/>
          <p:nvPr/>
        </p:nvSpPr>
        <p:spPr>
          <a:xfrm>
            <a:off x="10017234" y="4572668"/>
            <a:ext cx="1108533" cy="58219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 panose="020F0502020204030204"/>
              <a:buNone/>
            </a:pPr>
            <a:r>
              <a:rPr lang="en-US" sz="3200" b="0" i="0" u="none" strike="noStrike" cap="none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Bo</a:t>
            </a:r>
            <a:endParaRPr lang="en-US" sz="3200" b="0" i="0" u="none" strike="noStrike" cap="none" dirty="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"/>
          <a:srcRect l="5475" t="2302" r="1470" b="6005"/>
          <a:stretch>
            <a:fillRect/>
          </a:stretch>
        </p:blipFill>
        <p:spPr>
          <a:xfrm>
            <a:off x="6783177" y="2206911"/>
            <a:ext cx="2009325" cy="1879933"/>
          </a:xfrm>
          <a:prstGeom prst="ellipse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b="8606"/>
          <a:stretch>
            <a:fillRect/>
          </a:stretch>
        </p:blipFill>
        <p:spPr>
          <a:xfrm>
            <a:off x="801899" y="1981255"/>
            <a:ext cx="1991988" cy="1978866"/>
          </a:xfrm>
          <a:prstGeom prst="ellipse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8426" t="-141" r="9807" b="141"/>
          <a:stretch>
            <a:fillRect/>
          </a:stretch>
        </p:blipFill>
        <p:spPr>
          <a:xfrm>
            <a:off x="3798056" y="2487618"/>
            <a:ext cx="2009325" cy="1882764"/>
          </a:xfrm>
          <a:prstGeom prst="ellipse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62630" y="2377562"/>
            <a:ext cx="2009325" cy="1993504"/>
          </a:xfrm>
          <a:prstGeom prst="ellipse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34316" y="32962"/>
            <a:ext cx="954067" cy="954067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134316" y="32962"/>
            <a:ext cx="954067" cy="954067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6301150" y="1284885"/>
            <a:ext cx="4613334" cy="2258463"/>
            <a:chOff x="1173059" y="924450"/>
            <a:chExt cx="9144888" cy="4476890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32289" y="1387439"/>
              <a:ext cx="8900598" cy="3800112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1173059" y="924450"/>
              <a:ext cx="4058160" cy="54575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4910137" y="1326676"/>
              <a:ext cx="3128077" cy="4783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7189870" y="1055614"/>
              <a:ext cx="3128077" cy="50071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658679" y="4855589"/>
              <a:ext cx="2764465" cy="54575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412139" y="3090119"/>
            <a:ext cx="4852517" cy="2492700"/>
            <a:chOff x="1271328" y="918244"/>
            <a:chExt cx="9098750" cy="4673956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71328" y="1412022"/>
              <a:ext cx="9050543" cy="4033955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>
            <a:xfrm>
              <a:off x="4438232" y="918244"/>
              <a:ext cx="2791908" cy="7477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6983441" y="1047557"/>
              <a:ext cx="2791908" cy="5065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9722601" y="5223366"/>
              <a:ext cx="647477" cy="3688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4"/>
          <a:srcRect b="2080"/>
          <a:stretch>
            <a:fillRect/>
          </a:stretch>
        </p:blipFill>
        <p:spPr>
          <a:xfrm>
            <a:off x="6405574" y="3488886"/>
            <a:ext cx="4366289" cy="2203504"/>
          </a:xfrm>
          <a:prstGeom prst="rect">
            <a:avLst/>
          </a:prstGeom>
        </p:spPr>
      </p:pic>
      <p:sp>
        <p:nvSpPr>
          <p:cNvPr id="5" name="Google Shape;651;p24"/>
          <p:cNvSpPr txBox="1"/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3600"/>
              <a:buFont typeface="Calibri" panose="020F0502020204030204"/>
              <a:buNone/>
            </a:pPr>
            <a:r>
              <a:rPr lang="en-US" sz="2800" i="0" u="none" strike="noStrike" cap="none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PRACTICE </a:t>
            </a:r>
            <a:endParaRPr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9579" y="1275181"/>
            <a:ext cx="4816880" cy="2029623"/>
          </a:xfrm>
          <a:prstGeom prst="rect">
            <a:avLst/>
          </a:prstGeom>
        </p:spPr>
      </p:pic>
      <p:sp>
        <p:nvSpPr>
          <p:cNvPr id="6" name="Google Shape;674;p26"/>
          <p:cNvSpPr txBox="1"/>
          <p:nvPr/>
        </p:nvSpPr>
        <p:spPr>
          <a:xfrm>
            <a:off x="4225290" y="611505"/>
            <a:ext cx="5215255" cy="767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7D31"/>
              </a:buClr>
              <a:buSzPts val="6000"/>
              <a:buFont typeface="Carter One"/>
              <a:buNone/>
            </a:pPr>
            <a:r>
              <a:rPr lang="en-US" sz="4400" b="0" i="0" u="none" strike="noStrike" cap="none" dirty="0">
                <a:solidFill>
                  <a:srgbClr val="ED7D31"/>
                </a:solidFill>
                <a:latin typeface="Carter One"/>
                <a:ea typeface="Carter One"/>
                <a:cs typeface="Carter One"/>
                <a:sym typeface="Carter One"/>
              </a:rPr>
              <a:t>SHOW TIME!</a:t>
            </a:r>
            <a:endParaRPr sz="4400" b="0" i="0" u="none" strike="noStrike" cap="none" dirty="0">
              <a:solidFill>
                <a:srgbClr val="ED7D31"/>
              </a:solidFill>
              <a:latin typeface="Carter One"/>
              <a:ea typeface="Carter One"/>
              <a:cs typeface="Carter One"/>
              <a:sym typeface="Carter One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/>
          <p:cNvSpPr txBox="1"/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 panose="020F0502020204030204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PRODUCTION</a:t>
            </a:r>
            <a:endParaRPr lang="en-US" sz="28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06292" y="5795396"/>
            <a:ext cx="86790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Have students look at the Activity 5.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Put students in pairs and switch roles to ask and answer about the story.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lang="en-US" sz="2000" dirty="0">
                <a:solidFill>
                  <a:prstClr val="black"/>
                </a:solidFill>
                <a:latin typeface="Calibri" panose="020F0502020204030204"/>
              </a:rPr>
              <a:t>Invite some pairs to present in front of the whole class and give them a point.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134316" y="32962"/>
            <a:ext cx="954067" cy="95406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892" y="1858812"/>
            <a:ext cx="10842216" cy="1613283"/>
          </a:xfrm>
          <a:prstGeom prst="rect">
            <a:avLst/>
          </a:prstGeom>
        </p:spPr>
      </p:pic>
      <p:pic>
        <p:nvPicPr>
          <p:cNvPr id="10" name="Google Shape;878;p32"/>
          <p:cNvPicPr preferRelativeResize="0"/>
          <p:nvPr/>
        </p:nvPicPr>
        <p:blipFill rotWithShape="1">
          <a:blip r:embed="rId3"/>
          <a:srcRect l="27814" r="28419" b="46489"/>
          <a:stretch>
            <a:fillRect/>
          </a:stretch>
        </p:blipFill>
        <p:spPr>
          <a:xfrm>
            <a:off x="674892" y="3879750"/>
            <a:ext cx="2222111" cy="17947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883;p32"/>
          <p:cNvPicPr preferRelativeResize="0"/>
          <p:nvPr/>
        </p:nvPicPr>
        <p:blipFill rotWithShape="1">
          <a:blip r:embed="rId4"/>
          <a:srcRect l="28345" r="29907" b="36384"/>
          <a:stretch>
            <a:fillRect/>
          </a:stretch>
        </p:blipFill>
        <p:spPr>
          <a:xfrm>
            <a:off x="9543732" y="3797375"/>
            <a:ext cx="1861954" cy="19980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/>
          <p:cNvSpPr txBox="1"/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 panose="020F0502020204030204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PRODUCTION</a:t>
            </a:r>
            <a:endParaRPr lang="en-US" sz="28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06292" y="5795396"/>
            <a:ext cx="86790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Have students look at the Activity 5.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Put students in pairs and switch roles to ask and answer about the story.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lang="en-US" sz="2000" dirty="0">
                <a:solidFill>
                  <a:prstClr val="black"/>
                </a:solidFill>
                <a:latin typeface="Calibri" panose="020F0502020204030204"/>
              </a:rPr>
              <a:t>Invite some pairs to present in front of the whole class and give them a point.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134316" y="32962"/>
            <a:ext cx="954067" cy="954067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473540" y="1221940"/>
            <a:ext cx="4267852" cy="896296"/>
            <a:chOff x="320034" y="1053802"/>
            <a:chExt cx="3506870" cy="1672963"/>
          </a:xfrm>
        </p:grpSpPr>
        <p:sp>
          <p:nvSpPr>
            <p:cNvPr id="8" name="Oval Callout 7"/>
            <p:cNvSpPr/>
            <p:nvPr/>
          </p:nvSpPr>
          <p:spPr>
            <a:xfrm>
              <a:off x="320034" y="1053802"/>
              <a:ext cx="3506870" cy="1672963"/>
            </a:xfrm>
            <a:prstGeom prst="wedgeEllipseCallout">
              <a:avLst>
                <a:gd name="adj1" fmla="val -49596"/>
                <a:gd name="adj2" fmla="val 44289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58209" y="1407254"/>
              <a:ext cx="3030521" cy="625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Who are at the beach?</a:t>
              </a:r>
              <a:endParaRPr lang="x-none" sz="2800" dirty="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6031250" y="1596307"/>
            <a:ext cx="4572891" cy="844338"/>
            <a:chOff x="1742988" y="1157289"/>
            <a:chExt cx="4077268" cy="1498880"/>
          </a:xfrm>
        </p:grpSpPr>
        <p:sp>
          <p:nvSpPr>
            <p:cNvPr id="14" name="Oval Callout 13"/>
            <p:cNvSpPr/>
            <p:nvPr/>
          </p:nvSpPr>
          <p:spPr>
            <a:xfrm>
              <a:off x="1742988" y="1157289"/>
              <a:ext cx="4077268" cy="1498880"/>
            </a:xfrm>
            <a:prstGeom prst="wedgeEllipseCallout">
              <a:avLst>
                <a:gd name="adj1" fmla="val 52501"/>
                <a:gd name="adj2" fmla="val 42422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919242" y="1520846"/>
              <a:ext cx="3724758" cy="5606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Bo and the children.</a:t>
              </a:r>
              <a:endParaRPr lang="x-none" sz="28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8137525" y="2836172"/>
            <a:ext cx="1861954" cy="676831"/>
            <a:chOff x="1742988" y="1157289"/>
            <a:chExt cx="4077268" cy="1498880"/>
          </a:xfrm>
        </p:grpSpPr>
        <p:sp>
          <p:nvSpPr>
            <p:cNvPr id="20" name="Oval Callout 19"/>
            <p:cNvSpPr/>
            <p:nvPr/>
          </p:nvSpPr>
          <p:spPr>
            <a:xfrm>
              <a:off x="1742988" y="1157289"/>
              <a:ext cx="4077268" cy="1498880"/>
            </a:xfrm>
            <a:prstGeom prst="wedgeEllipseCallout">
              <a:avLst>
                <a:gd name="adj1" fmla="val 52501"/>
                <a:gd name="adj2" fmla="val 42422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919243" y="1319833"/>
              <a:ext cx="3724757" cy="928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Ash.</a:t>
              </a:r>
              <a:endParaRPr lang="x-none" sz="28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1640147" y="2416959"/>
            <a:ext cx="4267852" cy="896296"/>
            <a:chOff x="320034" y="1053802"/>
            <a:chExt cx="3506870" cy="1672963"/>
          </a:xfrm>
        </p:grpSpPr>
        <p:sp>
          <p:nvSpPr>
            <p:cNvPr id="23" name="Oval Callout 22"/>
            <p:cNvSpPr/>
            <p:nvPr/>
          </p:nvSpPr>
          <p:spPr>
            <a:xfrm>
              <a:off x="320034" y="1053802"/>
              <a:ext cx="3506870" cy="1672963"/>
            </a:xfrm>
            <a:prstGeom prst="wedgeEllipseCallout">
              <a:avLst>
                <a:gd name="adj1" fmla="val -49596"/>
                <a:gd name="adj2" fmla="val 44289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58209" y="1407254"/>
              <a:ext cx="3030521" cy="9766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Who goes </a:t>
              </a:r>
              <a:r>
                <a:rPr lang="en-US" sz="2800" dirty="0" err="1"/>
                <a:t>snorkelling</a:t>
              </a:r>
              <a:r>
                <a:rPr lang="en-US" sz="2800" dirty="0"/>
                <a:t>?</a:t>
              </a:r>
              <a:endParaRPr lang="x-none" sz="2800" dirty="0"/>
            </a:p>
          </p:txBody>
        </p:sp>
      </p:grp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2"/>
          <a:srcRect l="27815" r="28420"/>
          <a:stretch>
            <a:fillRect/>
          </a:stretch>
        </p:blipFill>
        <p:spPr>
          <a:xfrm>
            <a:off x="24962" y="2614831"/>
            <a:ext cx="2053050" cy="330348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/>
          <a:srcRect l="28345" r="29907"/>
          <a:stretch>
            <a:fillRect/>
          </a:stretch>
        </p:blipFill>
        <p:spPr>
          <a:xfrm>
            <a:off x="9999479" y="2537609"/>
            <a:ext cx="1964874" cy="33143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15"/>
          <p:cNvSpPr/>
          <p:nvPr/>
        </p:nvSpPr>
        <p:spPr>
          <a:xfrm>
            <a:off x="1911627" y="2171700"/>
            <a:ext cx="8171954" cy="2398690"/>
          </a:xfrm>
          <a:prstGeom prst="roundRect">
            <a:avLst>
              <a:gd name="adj" fmla="val 16667"/>
            </a:avLst>
          </a:prstGeom>
          <a:solidFill>
            <a:srgbClr val="C4E0B2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 panose="020F0502020204030204"/>
              <a:buNone/>
            </a:pPr>
            <a:endParaRPr sz="1800" b="0" i="0" u="none" strike="noStrike" cap="none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521" name="Google Shape;521;p15"/>
          <p:cNvSpPr txBox="1"/>
          <p:nvPr/>
        </p:nvSpPr>
        <p:spPr>
          <a:xfrm>
            <a:off x="1988511" y="2401549"/>
            <a:ext cx="8018186" cy="193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 panose="020F0502020204030204"/>
              <a:buChar char="-"/>
            </a:pPr>
            <a:r>
              <a:rPr lang="en-US" sz="2400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Put the class into pairs. Each pair takes out 2 pieces of paper.</a:t>
            </a:r>
            <a:endParaRPr dirty="0"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 panose="020F0502020204030204"/>
              <a:buChar char="-"/>
            </a:pPr>
            <a:r>
              <a:rPr lang="en-US" sz="2400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Students write True and False for each piece. </a:t>
            </a:r>
            <a:endParaRPr dirty="0"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 panose="020F0502020204030204"/>
              <a:buChar char="-"/>
            </a:pPr>
            <a:r>
              <a:rPr lang="en-US" sz="2400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Show a sentence, students look at, choose and raise their answer: True or False. </a:t>
            </a:r>
            <a:endParaRPr dirty="0"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 panose="020F0502020204030204"/>
              <a:buChar char="-"/>
            </a:pPr>
            <a:r>
              <a:rPr lang="en-US" sz="2400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The fastest pair with the correct answer receives 2 points.</a:t>
            </a:r>
            <a:endParaRPr sz="2400" dirty="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522" name="Google Shape;522;p15"/>
          <p:cNvSpPr txBox="1"/>
          <p:nvPr/>
        </p:nvSpPr>
        <p:spPr>
          <a:xfrm>
            <a:off x="1841718" y="1087780"/>
            <a:ext cx="7975163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dirty="0">
                <a:solidFill>
                  <a:schemeClr val="accent2"/>
                </a:solidFill>
                <a:latin typeface="Carter One"/>
                <a:ea typeface="Carter One"/>
                <a:cs typeface="Carter One"/>
                <a:sym typeface="Carter One"/>
              </a:rPr>
              <a:t>Activity: TRUE or FALSE</a:t>
            </a:r>
            <a:endParaRPr dirty="0"/>
          </a:p>
        </p:txBody>
      </p:sp>
      <p:sp>
        <p:nvSpPr>
          <p:cNvPr id="2" name="Google Shape;281;p15"/>
          <p:cNvSpPr txBox="1"/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 panose="020F0502020204030204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WARM-UP ACTIVITY</a:t>
            </a:r>
            <a:endParaRPr lang="en-US" sz="28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134316" y="32962"/>
            <a:ext cx="954067" cy="954067"/>
          </a:xfrm>
          <a:prstGeom prst="rect">
            <a:avLst/>
          </a:prstGeom>
        </p:spPr>
      </p:pic>
      <p:pic>
        <p:nvPicPr>
          <p:cNvPr id="4" name="Google Shape;111;p3"/>
          <p:cNvPicPr preferRelativeResize="0"/>
          <p:nvPr/>
        </p:nvPicPr>
        <p:blipFill rotWithShape="1">
          <a:blip r:embed="rId2"/>
          <a:srcRect l="12071" r="12396"/>
          <a:stretch>
            <a:fillRect/>
          </a:stretch>
        </p:blipFill>
        <p:spPr>
          <a:xfrm>
            <a:off x="9493021" y="1424337"/>
            <a:ext cx="1181120" cy="1101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/>
          <p:cNvSpPr txBox="1"/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 panose="020F0502020204030204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PRODUCTION</a:t>
            </a:r>
            <a:endParaRPr lang="en-US" sz="28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06292" y="5795396"/>
            <a:ext cx="86790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Have students look at the Activity 5.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Put students in pairs and switch roles to ask and answer about the story.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lang="en-US" sz="2000" dirty="0">
                <a:solidFill>
                  <a:prstClr val="black"/>
                </a:solidFill>
                <a:latin typeface="Calibri" panose="020F0502020204030204"/>
              </a:rPr>
              <a:t>Invite some pairs to present in front of the whole class and give them a point.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134316" y="32962"/>
            <a:ext cx="954067" cy="954067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5637268" y="1627090"/>
            <a:ext cx="4572891" cy="1448373"/>
            <a:chOff x="320034" y="1323743"/>
            <a:chExt cx="3506870" cy="1864380"/>
          </a:xfrm>
        </p:grpSpPr>
        <p:sp>
          <p:nvSpPr>
            <p:cNvPr id="17" name="Oval Callout 16"/>
            <p:cNvSpPr/>
            <p:nvPr/>
          </p:nvSpPr>
          <p:spPr>
            <a:xfrm>
              <a:off x="320034" y="1323743"/>
              <a:ext cx="3506870" cy="1403021"/>
            </a:xfrm>
            <a:prstGeom prst="wedgeEllipseCallout">
              <a:avLst>
                <a:gd name="adj1" fmla="val 53875"/>
                <a:gd name="adj2" fmla="val 39524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58209" y="1407254"/>
              <a:ext cx="3030521" cy="17808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What happens to the dolphin?</a:t>
              </a:r>
              <a:endParaRPr lang="x-none" sz="2800" dirty="0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1067099" y="1470889"/>
            <a:ext cx="3776021" cy="1078362"/>
            <a:chOff x="320034" y="1053800"/>
            <a:chExt cx="3506870" cy="1838949"/>
          </a:xfrm>
        </p:grpSpPr>
        <p:sp>
          <p:nvSpPr>
            <p:cNvPr id="26" name="Oval Callout 25"/>
            <p:cNvSpPr/>
            <p:nvPr/>
          </p:nvSpPr>
          <p:spPr>
            <a:xfrm>
              <a:off x="320034" y="1053800"/>
              <a:ext cx="3506870" cy="1780869"/>
            </a:xfrm>
            <a:prstGeom prst="wedgeEllipseCallout">
              <a:avLst>
                <a:gd name="adj1" fmla="val -49596"/>
                <a:gd name="adj2" fmla="val 44289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726554" y="1111880"/>
              <a:ext cx="2775417" cy="17808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It’s trapped in a fishing net.</a:t>
              </a:r>
              <a:endParaRPr lang="x-none" sz="2800" dirty="0"/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27815" r="28420"/>
          <a:stretch>
            <a:fillRect/>
          </a:stretch>
        </p:blipFill>
        <p:spPr>
          <a:xfrm>
            <a:off x="24962" y="2614831"/>
            <a:ext cx="2053050" cy="330348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28345" r="29907"/>
          <a:stretch>
            <a:fillRect/>
          </a:stretch>
        </p:blipFill>
        <p:spPr>
          <a:xfrm>
            <a:off x="9999479" y="2537609"/>
            <a:ext cx="1964874" cy="331434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5326694" y="3075463"/>
            <a:ext cx="4572891" cy="1089959"/>
            <a:chOff x="320034" y="1323743"/>
            <a:chExt cx="3506870" cy="1403021"/>
          </a:xfrm>
        </p:grpSpPr>
        <p:sp>
          <p:nvSpPr>
            <p:cNvPr id="28" name="Oval Callout 27"/>
            <p:cNvSpPr/>
            <p:nvPr/>
          </p:nvSpPr>
          <p:spPr>
            <a:xfrm>
              <a:off x="320034" y="1323743"/>
              <a:ext cx="3506870" cy="1403021"/>
            </a:xfrm>
            <a:prstGeom prst="wedgeEllipseCallout">
              <a:avLst>
                <a:gd name="adj1" fmla="val 53875"/>
                <a:gd name="adj2" fmla="val 39524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558209" y="1407254"/>
              <a:ext cx="3030521" cy="12281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What does Bo use to help the dolphin?</a:t>
              </a:r>
              <a:endParaRPr lang="x-none" sz="2800" dirty="0"/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610922" y="2695563"/>
            <a:ext cx="3615878" cy="889553"/>
            <a:chOff x="320034" y="1053800"/>
            <a:chExt cx="3506870" cy="1780869"/>
          </a:xfrm>
        </p:grpSpPr>
        <p:sp>
          <p:nvSpPr>
            <p:cNvPr id="31" name="Oval Callout 30"/>
            <p:cNvSpPr/>
            <p:nvPr/>
          </p:nvSpPr>
          <p:spPr>
            <a:xfrm>
              <a:off x="320034" y="1053800"/>
              <a:ext cx="3506870" cy="1780869"/>
            </a:xfrm>
            <a:prstGeom prst="wedgeEllipseCallout">
              <a:avLst>
                <a:gd name="adj1" fmla="val -49596"/>
                <a:gd name="adj2" fmla="val 44289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679768" y="1418107"/>
              <a:ext cx="2775417" cy="8922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It’s the scissors.</a:t>
              </a:r>
              <a:endParaRPr lang="x-none" sz="28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/>
          <p:cNvSpPr txBox="1"/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 panose="020F0502020204030204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HOMEWORK</a:t>
            </a:r>
            <a:endParaRPr lang="en-US" sz="28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6" name="Rectangle: Rounded Corners 6"/>
          <p:cNvSpPr/>
          <p:nvPr/>
        </p:nvSpPr>
        <p:spPr>
          <a:xfrm>
            <a:off x="1989104" y="2730500"/>
            <a:ext cx="8061563" cy="265770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"/>
          <a:srcRect l="12071" r="12396"/>
          <a:stretch>
            <a:fillRect/>
          </a:stretch>
        </p:blipFill>
        <p:spPr>
          <a:xfrm>
            <a:off x="9716231" y="1469793"/>
            <a:ext cx="1181120" cy="110117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381945" y="4079976"/>
            <a:ext cx="73342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 exercises in the Activity Book (page 8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6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353216" y="6253287"/>
            <a:ext cx="7606554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Check the answers in the Teacher’s Book (page </a:t>
            </a:r>
            <a:r>
              <a:rPr lang="en-US" sz="2000" dirty="0">
                <a:solidFill>
                  <a:prstClr val="black"/>
                </a:solidFill>
                <a:latin typeface="Calibri" panose="020F0502020204030204"/>
              </a:rPr>
              <a:t>189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or Active Teach.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415540" y="3385820"/>
            <a:ext cx="60623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Review vocabulary and grammar.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6596" y="1200985"/>
            <a:ext cx="7226300" cy="177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34316" y="32962"/>
            <a:ext cx="954067" cy="954067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98;p3"/>
          <p:cNvSpPr/>
          <p:nvPr/>
        </p:nvSpPr>
        <p:spPr>
          <a:xfrm>
            <a:off x="7791742" y="1339215"/>
            <a:ext cx="3847465" cy="3858260"/>
          </a:xfrm>
          <a:prstGeom prst="roundRect">
            <a:avLst>
              <a:gd name="adj" fmla="val 16667"/>
            </a:avLst>
          </a:prstGeom>
          <a:solidFill>
            <a:schemeClr val="accent6">
              <a:lumMod val="40000"/>
              <a:lumOff val="60000"/>
            </a:schemeClr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5" name="Google Shape;101;p3"/>
          <p:cNvSpPr txBox="1"/>
          <p:nvPr/>
        </p:nvSpPr>
        <p:spPr>
          <a:xfrm>
            <a:off x="8075295" y="2520950"/>
            <a:ext cx="3336925" cy="116078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indent="0">
              <a:buClr>
                <a:srgbClr val="000000"/>
              </a:buClr>
              <a:buFontTx/>
              <a:buNone/>
              <a:defRPr/>
            </a:pPr>
            <a:r>
              <a:rPr lang="en-US" sz="2400" kern="0" noProof="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- To understand simple cartoon stories.</a:t>
            </a:r>
            <a:endParaRPr lang="en-US" sz="2400" kern="0" noProof="0" dirty="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lvl="0" indent="0">
              <a:buClr>
                <a:srgbClr val="000000"/>
              </a:buClr>
              <a:buFontTx/>
              <a:buNone/>
              <a:defRPr/>
            </a:pPr>
            <a:r>
              <a:rPr lang="en-US" sz="2400" kern="0" noProof="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- To review.</a:t>
            </a:r>
            <a:endParaRPr lang="en-US" sz="2400" kern="0" noProof="0" dirty="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061934" y="3786187"/>
            <a:ext cx="3336925" cy="4603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  <a:t>- PB p</a:t>
            </a:r>
            <a:r>
              <a:rPr lang="en-US" sz="2400" noProof="0" dirty="0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rPr>
              <a:t>.</a:t>
            </a:r>
            <a:r>
              <a:rPr lang="en-US" sz="2400" dirty="0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rPr>
              <a:t>109</a:t>
            </a:r>
            <a:r>
              <a:rPr lang="en-US" sz="2400" noProof="0" dirty="0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rPr>
              <a:t> &amp; </a:t>
            </a:r>
            <a:r>
              <a:rPr lang="en-US" sz="2400" dirty="0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rPr>
              <a:t>110</a:t>
            </a:r>
            <a:r>
              <a:rPr lang="en-US" sz="2400" noProof="0" dirty="0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rPr>
              <a:t>.</a:t>
            </a:r>
            <a:endParaRPr kumimoji="0" lang="en-US" sz="24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073047" y="4350385"/>
            <a:ext cx="3314700" cy="4603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  <a:t>- AB p.</a:t>
            </a:r>
            <a:r>
              <a:rPr lang="en-US" sz="2400" noProof="0" dirty="0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rPr>
              <a:t>86</a:t>
            </a:r>
            <a:endParaRPr kumimoji="0" lang="en-US" sz="24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" name="Google Shape;99;p3"/>
          <p:cNvSpPr txBox="1"/>
          <p:nvPr/>
        </p:nvSpPr>
        <p:spPr>
          <a:xfrm>
            <a:off x="8075333" y="1538628"/>
            <a:ext cx="3382200" cy="7054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UNIT 9</a:t>
            </a:r>
            <a:r>
              <a:rPr lang="en-US" sz="2800" b="1" kern="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– Lesson 7B</a:t>
            </a:r>
            <a:endParaRPr lang="en-US" sz="2800" b="1" dirty="0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" name="Google Shape;100;p3"/>
          <p:cNvSpPr txBox="1"/>
          <p:nvPr/>
        </p:nvSpPr>
        <p:spPr>
          <a:xfrm>
            <a:off x="8606432" y="2021116"/>
            <a:ext cx="2415795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We’re learning…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8037" y="692728"/>
            <a:ext cx="3498026" cy="493221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6063" y="692728"/>
            <a:ext cx="3498026" cy="49322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p16"/>
          <p:cNvSpPr txBox="1"/>
          <p:nvPr/>
        </p:nvSpPr>
        <p:spPr>
          <a:xfrm>
            <a:off x="2997844" y="2928924"/>
            <a:ext cx="6180880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ahoma" panose="020B0604030504040204"/>
              <a:buNone/>
            </a:pPr>
            <a:r>
              <a:rPr lang="en-US" sz="4400" b="0" i="0" u="none" strike="noStrike" cap="none">
                <a:solidFill>
                  <a:srgbClr val="FF0000"/>
                </a:solidFill>
                <a:latin typeface="Tahoma" panose="020B0604030504040204"/>
                <a:ea typeface="Tahoma" panose="020B0604030504040204"/>
                <a:cs typeface="Tahoma" panose="020B0604030504040204"/>
                <a:sym typeface="Tahoma" panose="020B0604030504040204"/>
              </a:rPr>
              <a:t>Ms Huyền Phạm - 0936.082.789</a:t>
            </a:r>
            <a:endParaRPr sz="4400" b="0" i="0" u="none" strike="noStrike" cap="none">
              <a:solidFill>
                <a:srgbClr val="FF0000"/>
              </a:solidFill>
              <a:latin typeface="Tahoma" panose="020B0604030504040204"/>
              <a:ea typeface="Tahoma" panose="020B0604030504040204"/>
              <a:cs typeface="Tahoma" panose="020B0604030504040204"/>
              <a:sym typeface="Tahoma" panose="020B0604030504040204"/>
            </a:endParaRPr>
          </a:p>
        </p:txBody>
      </p:sp>
      <p:pic>
        <p:nvPicPr>
          <p:cNvPr id="529" name="Google Shape;529;p16"/>
          <p:cNvPicPr preferRelativeResize="0"/>
          <p:nvPr/>
        </p:nvPicPr>
        <p:blipFill rotWithShape="1">
          <a:blip r:embed="rId1"/>
          <a:srcRect l="3584" t="9863" r="2558" b="5099"/>
          <a:stretch>
            <a:fillRect/>
          </a:stretch>
        </p:blipFill>
        <p:spPr>
          <a:xfrm>
            <a:off x="-1" y="-29497"/>
            <a:ext cx="12182169" cy="6843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530" name="Google Shape;530;p16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 flipH="1">
            <a:off x="6525857" y="3742097"/>
            <a:ext cx="1526508" cy="2258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1" name="Google Shape;531;p16"/>
          <p:cNvPicPr preferRelativeResize="0"/>
          <p:nvPr/>
        </p:nvPicPr>
        <p:blipFill rotWithShape="1">
          <a:blip r:embed="rId3"/>
          <a:srcRect l="15689" t="11973"/>
          <a:stretch>
            <a:fillRect/>
          </a:stretch>
        </p:blipFill>
        <p:spPr>
          <a:xfrm>
            <a:off x="3138227" y="2786063"/>
            <a:ext cx="2950057" cy="347461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2" name="Google Shape;532;p16"/>
          <p:cNvPicPr preferRelativeResize="0"/>
          <p:nvPr/>
        </p:nvPicPr>
        <p:blipFill rotWithShape="1">
          <a:blip r:embed="rId4"/>
          <a:srcRect b="30603"/>
          <a:stretch>
            <a:fillRect/>
          </a:stretch>
        </p:blipFill>
        <p:spPr>
          <a:xfrm>
            <a:off x="736600" y="1303721"/>
            <a:ext cx="10718800" cy="18508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p17"/>
          <p:cNvSpPr txBox="1"/>
          <p:nvPr/>
        </p:nvSpPr>
        <p:spPr>
          <a:xfrm>
            <a:off x="2997844" y="2928924"/>
            <a:ext cx="6180880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ahoma" panose="020B0604030504040204"/>
              <a:buNone/>
            </a:pPr>
            <a:r>
              <a:rPr lang="en-US" sz="4400" b="0" i="0" u="none" strike="noStrike" cap="none">
                <a:solidFill>
                  <a:srgbClr val="FF0000"/>
                </a:solidFill>
                <a:latin typeface="Tahoma" panose="020B0604030504040204"/>
                <a:ea typeface="Tahoma" panose="020B0604030504040204"/>
                <a:cs typeface="Tahoma" panose="020B0604030504040204"/>
                <a:sym typeface="Tahoma" panose="020B0604030504040204"/>
              </a:rPr>
              <a:t>Ms Huyền Phạm - 0936.082.789</a:t>
            </a:r>
            <a:endParaRPr sz="4400" b="0" i="0" u="none" strike="noStrike" cap="none">
              <a:solidFill>
                <a:srgbClr val="FF0000"/>
              </a:solidFill>
              <a:latin typeface="Tahoma" panose="020B0604030504040204"/>
              <a:ea typeface="Tahoma" panose="020B0604030504040204"/>
              <a:cs typeface="Tahoma" panose="020B0604030504040204"/>
              <a:sym typeface="Tahoma" panose="020B0604030504040204"/>
            </a:endParaRPr>
          </a:p>
        </p:txBody>
      </p:sp>
      <p:pic>
        <p:nvPicPr>
          <p:cNvPr id="539" name="Google Shape;539;p17"/>
          <p:cNvPicPr preferRelativeResize="0"/>
          <p:nvPr/>
        </p:nvPicPr>
        <p:blipFill rotWithShape="1">
          <a:blip r:embed="rId1"/>
          <a:srcRect l="3584" t="9863" r="2558" b="5099"/>
          <a:stretch>
            <a:fillRect/>
          </a:stretch>
        </p:blipFill>
        <p:spPr>
          <a:xfrm>
            <a:off x="-1" y="-29497"/>
            <a:ext cx="12182169" cy="6843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540" name="Google Shape;540;p17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1461138" y="3379113"/>
            <a:ext cx="2639713" cy="3010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541" name="Google Shape;541;p17"/>
          <p:cNvPicPr preferRelativeResize="0"/>
          <p:nvPr/>
        </p:nvPicPr>
        <p:blipFill rotWithShape="1">
          <a:blip r:embed="rId3"/>
          <a:srcRect l="24393"/>
          <a:stretch>
            <a:fillRect/>
          </a:stretch>
        </p:blipFill>
        <p:spPr>
          <a:xfrm flipH="1">
            <a:off x="1224534" y="2412770"/>
            <a:ext cx="2511901" cy="40459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42" name="Google Shape;542;p17"/>
          <p:cNvPicPr preferRelativeResize="0"/>
          <p:nvPr/>
        </p:nvPicPr>
        <p:blipFill rotWithShape="1">
          <a:blip r:embed="rId4"/>
          <a:srcRect l="15689" t="11973"/>
          <a:stretch>
            <a:fillRect/>
          </a:stretch>
        </p:blipFill>
        <p:spPr>
          <a:xfrm>
            <a:off x="687390" y="2313806"/>
            <a:ext cx="3275942" cy="3858441"/>
          </a:xfrm>
          <a:prstGeom prst="rect">
            <a:avLst/>
          </a:prstGeom>
          <a:noFill/>
          <a:ln>
            <a:noFill/>
          </a:ln>
        </p:spPr>
      </p:pic>
      <p:sp>
        <p:nvSpPr>
          <p:cNvPr id="543" name="Google Shape;543;p17"/>
          <p:cNvSpPr/>
          <p:nvPr/>
        </p:nvSpPr>
        <p:spPr>
          <a:xfrm>
            <a:off x="5402524" y="5165472"/>
            <a:ext cx="3108960" cy="73152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00A7F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800"/>
              <a:buFont typeface="Century Gothic" panose="020B0502020202020204"/>
              <a:buNone/>
            </a:pPr>
            <a:r>
              <a:rPr lang="en-US" sz="4800" b="1" i="0" u="none" strike="noStrike" cap="none">
                <a:solidFill>
                  <a:srgbClr val="002060"/>
                </a:solidFill>
                <a:latin typeface="Century Gothic" panose="020B0502020202020204"/>
                <a:ea typeface="Century Gothic" panose="020B0502020202020204"/>
                <a:cs typeface="Century Gothic" panose="020B0502020202020204"/>
                <a:sym typeface="Century Gothic" panose="020B0502020202020204"/>
              </a:rPr>
              <a:t>FALSE</a:t>
            </a:r>
            <a:endParaRPr lang="en-US" sz="4800" b="1" i="0" u="none" strike="noStrike" cap="none">
              <a:solidFill>
                <a:srgbClr val="002060"/>
              </a:solidFill>
              <a:latin typeface="Century Gothic" panose="020B0502020202020204"/>
              <a:ea typeface="Century Gothic" panose="020B0502020202020204"/>
              <a:cs typeface="Century Gothic" panose="020B0502020202020204"/>
              <a:sym typeface="Century Gothic" panose="020B0502020202020204"/>
            </a:endParaRPr>
          </a:p>
        </p:txBody>
      </p:sp>
      <p:sp>
        <p:nvSpPr>
          <p:cNvPr id="544" name="Google Shape;544;p17"/>
          <p:cNvSpPr/>
          <p:nvPr/>
        </p:nvSpPr>
        <p:spPr>
          <a:xfrm>
            <a:off x="5402524" y="4243027"/>
            <a:ext cx="3108960" cy="73152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00A7F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800"/>
              <a:buFont typeface="Century Gothic" panose="020B0502020202020204"/>
              <a:buNone/>
            </a:pPr>
            <a:r>
              <a:rPr lang="en-US" sz="4800" b="1" i="0" u="none" strike="noStrike" cap="none" dirty="0">
                <a:solidFill>
                  <a:srgbClr val="002060"/>
                </a:solidFill>
                <a:latin typeface="Century Gothic" panose="020B0502020202020204"/>
                <a:ea typeface="Century Gothic" panose="020B0502020202020204"/>
                <a:cs typeface="Century Gothic" panose="020B0502020202020204"/>
                <a:sym typeface="Century Gothic" panose="020B0502020202020204"/>
              </a:rPr>
              <a:t>TRUE</a:t>
            </a:r>
            <a:endParaRPr dirty="0"/>
          </a:p>
        </p:txBody>
      </p:sp>
      <p:sp>
        <p:nvSpPr>
          <p:cNvPr id="545" name="Google Shape;545;p17"/>
          <p:cNvSpPr/>
          <p:nvPr/>
        </p:nvSpPr>
        <p:spPr>
          <a:xfrm>
            <a:off x="4737214" y="5256912"/>
            <a:ext cx="548640" cy="54864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 panose="020F0502020204030204"/>
              <a:buNone/>
            </a:pPr>
            <a:endParaRPr sz="4000" b="1" i="0" u="none" strike="noStrike" cap="none">
              <a:solidFill>
                <a:srgbClr val="002060"/>
              </a:solidFill>
              <a:latin typeface="Century Gothic" panose="020B0502020202020204"/>
              <a:ea typeface="Century Gothic" panose="020B0502020202020204"/>
              <a:cs typeface="Century Gothic" panose="020B0502020202020204"/>
              <a:sym typeface="Century Gothic" panose="020B0502020202020204"/>
            </a:endParaRPr>
          </a:p>
        </p:txBody>
      </p:sp>
      <p:sp>
        <p:nvSpPr>
          <p:cNvPr id="546" name="Google Shape;546;p17"/>
          <p:cNvSpPr/>
          <p:nvPr/>
        </p:nvSpPr>
        <p:spPr>
          <a:xfrm>
            <a:off x="4737214" y="4334467"/>
            <a:ext cx="548640" cy="54864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 panose="020F0502020204030204"/>
              <a:buNone/>
            </a:pPr>
            <a:endParaRPr sz="4000" b="1" i="0" u="none" strike="noStrike" cap="none">
              <a:solidFill>
                <a:srgbClr val="002060"/>
              </a:solidFill>
              <a:latin typeface="Century Gothic" panose="020B0502020202020204"/>
              <a:ea typeface="Century Gothic" panose="020B0502020202020204"/>
              <a:cs typeface="Century Gothic" panose="020B0502020202020204"/>
              <a:sym typeface="Century Gothic" panose="020B0502020202020204"/>
            </a:endParaRPr>
          </a:p>
        </p:txBody>
      </p:sp>
      <p:pic>
        <p:nvPicPr>
          <p:cNvPr id="547" name="Google Shape;547;p17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4753032" y="5272730"/>
            <a:ext cx="532822" cy="532822"/>
          </a:xfrm>
          <a:prstGeom prst="rect">
            <a:avLst/>
          </a:prstGeom>
          <a:noFill/>
          <a:ln>
            <a:noFill/>
          </a:ln>
        </p:spPr>
      </p:pic>
      <p:pic>
        <p:nvPicPr>
          <p:cNvPr id="548" name="Google Shape;548;p17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4765634" y="4243027"/>
            <a:ext cx="547897" cy="621573"/>
          </a:xfrm>
          <a:prstGeom prst="rect">
            <a:avLst/>
          </a:prstGeom>
          <a:noFill/>
          <a:ln>
            <a:noFill/>
          </a:ln>
        </p:spPr>
      </p:pic>
      <p:pic>
        <p:nvPicPr>
          <p:cNvPr id="549" name="Google Shape;549;p17">
            <a:hlinkClick r:id="" action="ppaction://hlinkshowjump?jump=nextslide"/>
          </p:cNvPr>
          <p:cNvPicPr preferRelativeResize="0"/>
          <p:nvPr/>
        </p:nvPicPr>
        <p:blipFill rotWithShape="1">
          <a:blip r:embed="rId7"/>
          <a:srcRect/>
          <a:stretch>
            <a:fillRect/>
          </a:stretch>
        </p:blipFill>
        <p:spPr>
          <a:xfrm>
            <a:off x="8981398" y="4384051"/>
            <a:ext cx="1986068" cy="1421501"/>
          </a:xfrm>
          <a:prstGeom prst="rect">
            <a:avLst/>
          </a:prstGeom>
          <a:noFill/>
          <a:ln>
            <a:noFill/>
          </a:ln>
        </p:spPr>
      </p:pic>
      <p:sp>
        <p:nvSpPr>
          <p:cNvPr id="550" name="Google Shape;550;p17"/>
          <p:cNvSpPr/>
          <p:nvPr/>
        </p:nvSpPr>
        <p:spPr>
          <a:xfrm>
            <a:off x="1904525" y="1482840"/>
            <a:ext cx="8382950" cy="991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6000"/>
              <a:buFont typeface="Century Gothic" panose="020B0502020202020204"/>
              <a:buNone/>
            </a:pPr>
            <a:r>
              <a:rPr lang="en-US" sz="6000" b="1" dirty="0">
                <a:solidFill>
                  <a:srgbClr val="002060"/>
                </a:solidFill>
                <a:latin typeface="Century Gothic" panose="020B0502020202020204"/>
                <a:ea typeface="Century Gothic" panose="020B0502020202020204"/>
                <a:cs typeface="Century Gothic" panose="020B0502020202020204"/>
                <a:sym typeface="Century Gothic" panose="020B0502020202020204"/>
              </a:rPr>
              <a:t>1. Dolphin is trapped in a fishing net.</a:t>
            </a:r>
            <a:endParaRPr sz="6000" b="1" i="0" u="none" strike="noStrike" cap="none" dirty="0">
              <a:solidFill>
                <a:srgbClr val="002060"/>
              </a:solidFill>
              <a:latin typeface="Century Gothic" panose="020B0502020202020204"/>
              <a:ea typeface="Century Gothic" panose="020B0502020202020204"/>
              <a:cs typeface="Century Gothic" panose="020B0502020202020204"/>
              <a:sym typeface="Century Gothic" panose="020B0502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p18"/>
          <p:cNvSpPr txBox="1"/>
          <p:nvPr/>
        </p:nvSpPr>
        <p:spPr>
          <a:xfrm>
            <a:off x="2997844" y="2928924"/>
            <a:ext cx="6180880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ahoma" panose="020B0604030504040204"/>
              <a:buNone/>
            </a:pPr>
            <a:r>
              <a:rPr lang="en-US" sz="4400" b="0" i="0" u="none" strike="noStrike" cap="none">
                <a:solidFill>
                  <a:srgbClr val="FF0000"/>
                </a:solidFill>
                <a:latin typeface="Tahoma" panose="020B0604030504040204"/>
                <a:ea typeface="Tahoma" panose="020B0604030504040204"/>
                <a:cs typeface="Tahoma" panose="020B0604030504040204"/>
                <a:sym typeface="Tahoma" panose="020B0604030504040204"/>
              </a:rPr>
              <a:t>Ms Huyền Phạm - 0936.082.789</a:t>
            </a:r>
            <a:endParaRPr sz="4400" b="0" i="0" u="none" strike="noStrike" cap="none">
              <a:solidFill>
                <a:srgbClr val="FF0000"/>
              </a:solidFill>
              <a:latin typeface="Tahoma" panose="020B0604030504040204"/>
              <a:ea typeface="Tahoma" panose="020B0604030504040204"/>
              <a:cs typeface="Tahoma" panose="020B0604030504040204"/>
              <a:sym typeface="Tahoma" panose="020B0604030504040204"/>
            </a:endParaRPr>
          </a:p>
        </p:txBody>
      </p:sp>
      <p:pic>
        <p:nvPicPr>
          <p:cNvPr id="557" name="Google Shape;557;p18"/>
          <p:cNvPicPr preferRelativeResize="0"/>
          <p:nvPr/>
        </p:nvPicPr>
        <p:blipFill rotWithShape="1">
          <a:blip r:embed="rId1"/>
          <a:srcRect l="3584" t="9863" r="2558" b="5099"/>
          <a:stretch>
            <a:fillRect/>
          </a:stretch>
        </p:blipFill>
        <p:spPr>
          <a:xfrm>
            <a:off x="-1" y="-29497"/>
            <a:ext cx="12182169" cy="6843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558" name="Google Shape;558;p18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1251911" y="3436127"/>
            <a:ext cx="2639713" cy="3010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559" name="Google Shape;559;p18"/>
          <p:cNvPicPr preferRelativeResize="0"/>
          <p:nvPr/>
        </p:nvPicPr>
        <p:blipFill rotWithShape="1">
          <a:blip r:embed="rId3"/>
          <a:srcRect l="24393"/>
          <a:stretch>
            <a:fillRect/>
          </a:stretch>
        </p:blipFill>
        <p:spPr>
          <a:xfrm flipH="1">
            <a:off x="1082800" y="2400228"/>
            <a:ext cx="2511901" cy="40459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60" name="Google Shape;560;p18"/>
          <p:cNvPicPr preferRelativeResize="0"/>
          <p:nvPr/>
        </p:nvPicPr>
        <p:blipFill rotWithShape="1">
          <a:blip r:embed="rId4"/>
          <a:srcRect l="15689" t="11973"/>
          <a:stretch>
            <a:fillRect/>
          </a:stretch>
        </p:blipFill>
        <p:spPr>
          <a:xfrm>
            <a:off x="752950" y="2370910"/>
            <a:ext cx="3435180" cy="4045994"/>
          </a:xfrm>
          <a:prstGeom prst="rect">
            <a:avLst/>
          </a:prstGeom>
          <a:noFill/>
          <a:ln>
            <a:noFill/>
          </a:ln>
        </p:spPr>
      </p:pic>
      <p:sp>
        <p:nvSpPr>
          <p:cNvPr id="561" name="Google Shape;561;p18"/>
          <p:cNvSpPr/>
          <p:nvPr/>
        </p:nvSpPr>
        <p:spPr>
          <a:xfrm>
            <a:off x="5460785" y="5263677"/>
            <a:ext cx="3108960" cy="73152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00A7F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800"/>
              <a:buFont typeface="Century Gothic" panose="020B0502020202020204"/>
              <a:buNone/>
            </a:pPr>
            <a:r>
              <a:rPr lang="en-US" sz="4800" b="1" i="0" u="none" strike="noStrike" cap="none">
                <a:solidFill>
                  <a:srgbClr val="002060"/>
                </a:solidFill>
                <a:latin typeface="Century Gothic" panose="020B0502020202020204"/>
                <a:ea typeface="Century Gothic" panose="020B0502020202020204"/>
                <a:cs typeface="Century Gothic" panose="020B0502020202020204"/>
                <a:sym typeface="Century Gothic" panose="020B0502020202020204"/>
              </a:rPr>
              <a:t>FALSE</a:t>
            </a:r>
            <a:endParaRPr lang="en-US" sz="4800" b="1" i="0" u="none" strike="noStrike" cap="none">
              <a:solidFill>
                <a:srgbClr val="002060"/>
              </a:solidFill>
              <a:latin typeface="Century Gothic" panose="020B0502020202020204"/>
              <a:ea typeface="Century Gothic" panose="020B0502020202020204"/>
              <a:cs typeface="Century Gothic" panose="020B0502020202020204"/>
              <a:sym typeface="Century Gothic" panose="020B0502020202020204"/>
            </a:endParaRPr>
          </a:p>
        </p:txBody>
      </p:sp>
      <p:sp>
        <p:nvSpPr>
          <p:cNvPr id="562" name="Google Shape;562;p18"/>
          <p:cNvSpPr/>
          <p:nvPr/>
        </p:nvSpPr>
        <p:spPr>
          <a:xfrm>
            <a:off x="5460785" y="4341232"/>
            <a:ext cx="3108960" cy="73152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00A7F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800"/>
              <a:buFont typeface="Century Gothic" panose="020B0502020202020204"/>
              <a:buNone/>
            </a:pPr>
            <a:r>
              <a:rPr lang="en-US" sz="4800" b="1" i="0" u="none" strike="noStrike" cap="none">
                <a:solidFill>
                  <a:srgbClr val="002060"/>
                </a:solidFill>
                <a:latin typeface="Century Gothic" panose="020B0502020202020204"/>
                <a:ea typeface="Century Gothic" panose="020B0502020202020204"/>
                <a:cs typeface="Century Gothic" panose="020B0502020202020204"/>
                <a:sym typeface="Century Gothic" panose="020B0502020202020204"/>
              </a:rPr>
              <a:t>TRUE</a:t>
            </a:r>
            <a:endParaRPr lang="en-US" sz="4800" b="1" i="0" u="none" strike="noStrike" cap="none">
              <a:solidFill>
                <a:srgbClr val="002060"/>
              </a:solidFill>
              <a:latin typeface="Century Gothic" panose="020B0502020202020204"/>
              <a:ea typeface="Century Gothic" panose="020B0502020202020204"/>
              <a:cs typeface="Century Gothic" panose="020B0502020202020204"/>
              <a:sym typeface="Century Gothic" panose="020B0502020202020204"/>
            </a:endParaRPr>
          </a:p>
        </p:txBody>
      </p:sp>
      <p:sp>
        <p:nvSpPr>
          <p:cNvPr id="563" name="Google Shape;563;p18"/>
          <p:cNvSpPr/>
          <p:nvPr/>
        </p:nvSpPr>
        <p:spPr>
          <a:xfrm>
            <a:off x="4387248" y="5355117"/>
            <a:ext cx="548640" cy="54864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 panose="020F0502020204030204"/>
              <a:buNone/>
            </a:pPr>
            <a:endParaRPr sz="4000" b="1" i="0" u="none" strike="noStrike" cap="none">
              <a:solidFill>
                <a:srgbClr val="002060"/>
              </a:solidFill>
              <a:latin typeface="Century Gothic" panose="020B0502020202020204"/>
              <a:ea typeface="Century Gothic" panose="020B0502020202020204"/>
              <a:cs typeface="Century Gothic" panose="020B0502020202020204"/>
              <a:sym typeface="Century Gothic" panose="020B0502020202020204"/>
            </a:endParaRPr>
          </a:p>
        </p:txBody>
      </p:sp>
      <p:sp>
        <p:nvSpPr>
          <p:cNvPr id="564" name="Google Shape;564;p18"/>
          <p:cNvSpPr/>
          <p:nvPr/>
        </p:nvSpPr>
        <p:spPr>
          <a:xfrm>
            <a:off x="4387248" y="4375474"/>
            <a:ext cx="548640" cy="54864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 panose="020F0502020204030204"/>
              <a:buNone/>
            </a:pPr>
            <a:endParaRPr sz="4000" b="1" i="0" u="none" strike="noStrike" cap="none">
              <a:solidFill>
                <a:srgbClr val="002060"/>
              </a:solidFill>
              <a:latin typeface="Century Gothic" panose="020B0502020202020204"/>
              <a:ea typeface="Century Gothic" panose="020B0502020202020204"/>
              <a:cs typeface="Century Gothic" panose="020B0502020202020204"/>
              <a:sym typeface="Century Gothic" panose="020B0502020202020204"/>
            </a:endParaRPr>
          </a:p>
        </p:txBody>
      </p:sp>
      <p:pic>
        <p:nvPicPr>
          <p:cNvPr id="565" name="Google Shape;565;p18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4387248" y="4375474"/>
            <a:ext cx="532822" cy="532822"/>
          </a:xfrm>
          <a:prstGeom prst="rect">
            <a:avLst/>
          </a:prstGeom>
          <a:noFill/>
          <a:ln>
            <a:noFill/>
          </a:ln>
        </p:spPr>
      </p:pic>
      <p:pic>
        <p:nvPicPr>
          <p:cNvPr id="566" name="Google Shape;566;p18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4387991" y="5194064"/>
            <a:ext cx="547897" cy="621573"/>
          </a:xfrm>
          <a:prstGeom prst="rect">
            <a:avLst/>
          </a:prstGeom>
          <a:noFill/>
          <a:ln>
            <a:noFill/>
          </a:ln>
        </p:spPr>
      </p:pic>
      <p:pic>
        <p:nvPicPr>
          <p:cNvPr id="567" name="Google Shape;567;p18">
            <a:hlinkClick r:id="" action="ppaction://hlinkshowjump?jump=nextslide"/>
          </p:cNvPr>
          <p:cNvPicPr preferRelativeResize="0"/>
          <p:nvPr/>
        </p:nvPicPr>
        <p:blipFill rotWithShape="1">
          <a:blip r:embed="rId7"/>
          <a:srcRect/>
          <a:stretch>
            <a:fillRect/>
          </a:stretch>
        </p:blipFill>
        <p:spPr>
          <a:xfrm>
            <a:off x="10010098" y="4769826"/>
            <a:ext cx="1201016" cy="859611"/>
          </a:xfrm>
          <a:prstGeom prst="rect">
            <a:avLst/>
          </a:prstGeom>
          <a:noFill/>
          <a:ln>
            <a:noFill/>
          </a:ln>
        </p:spPr>
      </p:pic>
      <p:sp>
        <p:nvSpPr>
          <p:cNvPr id="568" name="Google Shape;568;p18"/>
          <p:cNvSpPr/>
          <p:nvPr/>
        </p:nvSpPr>
        <p:spPr>
          <a:xfrm>
            <a:off x="1904525" y="1041586"/>
            <a:ext cx="8382950" cy="991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6000"/>
              <a:buFont typeface="Century Gothic" panose="020B0502020202020204"/>
              <a:buNone/>
            </a:pPr>
            <a:r>
              <a:rPr lang="en-US" sz="6000" b="1" dirty="0">
                <a:solidFill>
                  <a:srgbClr val="002060"/>
                </a:solidFill>
                <a:latin typeface="Century Gothic" panose="020B0502020202020204"/>
                <a:ea typeface="Century Gothic" panose="020B0502020202020204"/>
                <a:cs typeface="Century Gothic" panose="020B0502020202020204"/>
                <a:sym typeface="Century Gothic" panose="020B0502020202020204"/>
              </a:rPr>
              <a:t>2. Lottie’s going to </a:t>
            </a:r>
            <a:endParaRPr lang="en-US" sz="6000" b="1" dirty="0">
              <a:solidFill>
                <a:srgbClr val="002060"/>
              </a:solidFill>
              <a:latin typeface="Century Gothic" panose="020B0502020202020204"/>
              <a:ea typeface="Century Gothic" panose="020B0502020202020204"/>
              <a:cs typeface="Century Gothic" panose="020B0502020202020204"/>
              <a:sym typeface="Century Gothic" panose="020B0502020202020204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6000"/>
              <a:buFont typeface="Century Gothic" panose="020B0502020202020204"/>
              <a:buNone/>
            </a:pPr>
            <a:r>
              <a:rPr lang="en-US" sz="6000" b="1" dirty="0">
                <a:solidFill>
                  <a:srgbClr val="002060"/>
                </a:solidFill>
                <a:latin typeface="Century Gothic" panose="020B0502020202020204"/>
                <a:ea typeface="Century Gothic" panose="020B0502020202020204"/>
                <a:cs typeface="Century Gothic" panose="020B0502020202020204"/>
                <a:sym typeface="Century Gothic" panose="020B0502020202020204"/>
              </a:rPr>
              <a:t>go </a:t>
            </a:r>
            <a:r>
              <a:rPr lang="en-US" sz="6000" b="1" dirty="0" err="1">
                <a:solidFill>
                  <a:srgbClr val="002060"/>
                </a:solidFill>
                <a:latin typeface="Century Gothic" panose="020B0502020202020204"/>
                <a:ea typeface="Century Gothic" panose="020B0502020202020204"/>
                <a:cs typeface="Century Gothic" panose="020B0502020202020204"/>
                <a:sym typeface="Century Gothic" panose="020B0502020202020204"/>
              </a:rPr>
              <a:t>snorkelling</a:t>
            </a:r>
            <a:r>
              <a:rPr lang="en-US" sz="6000" b="1" dirty="0">
                <a:solidFill>
                  <a:srgbClr val="002060"/>
                </a:solidFill>
                <a:latin typeface="Century Gothic" panose="020B0502020202020204"/>
                <a:ea typeface="Century Gothic" panose="020B0502020202020204"/>
                <a:cs typeface="Century Gothic" panose="020B0502020202020204"/>
                <a:sym typeface="Century Gothic" panose="020B0502020202020204"/>
              </a:rPr>
              <a:t>.</a:t>
            </a:r>
            <a:endParaRPr sz="6000" b="1" i="0" u="none" strike="noStrike" cap="none" dirty="0">
              <a:solidFill>
                <a:srgbClr val="002060"/>
              </a:solidFill>
              <a:latin typeface="Century Gothic" panose="020B0502020202020204"/>
              <a:ea typeface="Century Gothic" panose="020B0502020202020204"/>
              <a:cs typeface="Century Gothic" panose="020B0502020202020204"/>
              <a:sym typeface="Century Gothic" panose="020B0502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1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p19"/>
          <p:cNvSpPr txBox="1"/>
          <p:nvPr/>
        </p:nvSpPr>
        <p:spPr>
          <a:xfrm>
            <a:off x="2997844" y="2928924"/>
            <a:ext cx="6180880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ahoma" panose="020B0604030504040204"/>
              <a:buNone/>
            </a:pPr>
            <a:r>
              <a:rPr lang="en-US" sz="4400" b="0" i="0" u="none" strike="noStrike" cap="none">
                <a:solidFill>
                  <a:srgbClr val="FF0000"/>
                </a:solidFill>
                <a:latin typeface="Tahoma" panose="020B0604030504040204"/>
                <a:ea typeface="Tahoma" panose="020B0604030504040204"/>
                <a:cs typeface="Tahoma" panose="020B0604030504040204"/>
                <a:sym typeface="Tahoma" panose="020B0604030504040204"/>
              </a:rPr>
              <a:t>Ms Huyền Phạm - 0936.082.789</a:t>
            </a:r>
            <a:endParaRPr sz="4400" b="0" i="0" u="none" strike="noStrike" cap="none">
              <a:solidFill>
                <a:srgbClr val="FF0000"/>
              </a:solidFill>
              <a:latin typeface="Tahoma" panose="020B0604030504040204"/>
              <a:ea typeface="Tahoma" panose="020B0604030504040204"/>
              <a:cs typeface="Tahoma" panose="020B0604030504040204"/>
              <a:sym typeface="Tahoma" panose="020B0604030504040204"/>
            </a:endParaRPr>
          </a:p>
        </p:txBody>
      </p:sp>
      <p:pic>
        <p:nvPicPr>
          <p:cNvPr id="575" name="Google Shape;575;p19"/>
          <p:cNvPicPr preferRelativeResize="0"/>
          <p:nvPr/>
        </p:nvPicPr>
        <p:blipFill rotWithShape="1">
          <a:blip r:embed="rId1"/>
          <a:srcRect l="3584" t="9863" r="2558" b="5099"/>
          <a:stretch>
            <a:fillRect/>
          </a:stretch>
        </p:blipFill>
        <p:spPr>
          <a:xfrm>
            <a:off x="-1" y="-29497"/>
            <a:ext cx="12182169" cy="6843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576" name="Google Shape;576;p19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1251911" y="3436127"/>
            <a:ext cx="2639713" cy="3010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7" name="Google Shape;577;p19"/>
          <p:cNvPicPr preferRelativeResize="0"/>
          <p:nvPr/>
        </p:nvPicPr>
        <p:blipFill rotWithShape="1">
          <a:blip r:embed="rId3"/>
          <a:srcRect l="24393"/>
          <a:stretch>
            <a:fillRect/>
          </a:stretch>
        </p:blipFill>
        <p:spPr>
          <a:xfrm flipH="1">
            <a:off x="1082800" y="2400228"/>
            <a:ext cx="2511901" cy="40459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78" name="Google Shape;578;p19"/>
          <p:cNvPicPr preferRelativeResize="0"/>
          <p:nvPr/>
        </p:nvPicPr>
        <p:blipFill rotWithShape="1">
          <a:blip r:embed="rId4"/>
          <a:srcRect l="15689" t="11973"/>
          <a:stretch>
            <a:fillRect/>
          </a:stretch>
        </p:blipFill>
        <p:spPr>
          <a:xfrm>
            <a:off x="752950" y="2370910"/>
            <a:ext cx="3435180" cy="4045994"/>
          </a:xfrm>
          <a:prstGeom prst="rect">
            <a:avLst/>
          </a:prstGeom>
          <a:noFill/>
          <a:ln>
            <a:noFill/>
          </a:ln>
        </p:spPr>
      </p:pic>
      <p:sp>
        <p:nvSpPr>
          <p:cNvPr id="579" name="Google Shape;579;p19"/>
          <p:cNvSpPr/>
          <p:nvPr/>
        </p:nvSpPr>
        <p:spPr>
          <a:xfrm>
            <a:off x="5460785" y="5263677"/>
            <a:ext cx="3108960" cy="73152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00A7F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800"/>
              <a:buFont typeface="Century Gothic" panose="020B0502020202020204"/>
              <a:buNone/>
            </a:pPr>
            <a:r>
              <a:rPr lang="en-US" sz="4800" b="1" i="0" u="none" strike="noStrike" cap="none">
                <a:solidFill>
                  <a:srgbClr val="002060"/>
                </a:solidFill>
                <a:latin typeface="Century Gothic" panose="020B0502020202020204"/>
                <a:ea typeface="Century Gothic" panose="020B0502020202020204"/>
                <a:cs typeface="Century Gothic" panose="020B0502020202020204"/>
                <a:sym typeface="Century Gothic" panose="020B0502020202020204"/>
              </a:rPr>
              <a:t>FALSE</a:t>
            </a:r>
            <a:endParaRPr lang="en-US" sz="4800" b="1" i="0" u="none" strike="noStrike" cap="none">
              <a:solidFill>
                <a:srgbClr val="002060"/>
              </a:solidFill>
              <a:latin typeface="Century Gothic" panose="020B0502020202020204"/>
              <a:ea typeface="Century Gothic" panose="020B0502020202020204"/>
              <a:cs typeface="Century Gothic" panose="020B0502020202020204"/>
              <a:sym typeface="Century Gothic" panose="020B0502020202020204"/>
            </a:endParaRPr>
          </a:p>
        </p:txBody>
      </p:sp>
      <p:sp>
        <p:nvSpPr>
          <p:cNvPr id="580" name="Google Shape;580;p19"/>
          <p:cNvSpPr/>
          <p:nvPr/>
        </p:nvSpPr>
        <p:spPr>
          <a:xfrm>
            <a:off x="5460785" y="4341232"/>
            <a:ext cx="3108960" cy="73152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00A7F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800"/>
              <a:buFont typeface="Century Gothic" panose="020B0502020202020204"/>
              <a:buNone/>
            </a:pPr>
            <a:r>
              <a:rPr lang="en-US" sz="4800" b="1" i="0" u="none" strike="noStrike" cap="none" dirty="0">
                <a:solidFill>
                  <a:srgbClr val="002060"/>
                </a:solidFill>
                <a:latin typeface="Century Gothic" panose="020B0502020202020204"/>
                <a:ea typeface="Century Gothic" panose="020B0502020202020204"/>
                <a:cs typeface="Century Gothic" panose="020B0502020202020204"/>
                <a:sym typeface="Century Gothic" panose="020B0502020202020204"/>
              </a:rPr>
              <a:t>TRUE</a:t>
            </a:r>
            <a:endParaRPr dirty="0"/>
          </a:p>
        </p:txBody>
      </p:sp>
      <p:sp>
        <p:nvSpPr>
          <p:cNvPr id="581" name="Google Shape;581;p19"/>
          <p:cNvSpPr/>
          <p:nvPr/>
        </p:nvSpPr>
        <p:spPr>
          <a:xfrm>
            <a:off x="4387248" y="5355117"/>
            <a:ext cx="548640" cy="54864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 panose="020F0502020204030204"/>
              <a:buNone/>
            </a:pPr>
            <a:endParaRPr sz="4000" b="1" i="0" u="none" strike="noStrike" cap="none">
              <a:solidFill>
                <a:srgbClr val="002060"/>
              </a:solidFill>
              <a:latin typeface="Century Gothic" panose="020B0502020202020204"/>
              <a:ea typeface="Century Gothic" panose="020B0502020202020204"/>
              <a:cs typeface="Century Gothic" panose="020B0502020202020204"/>
              <a:sym typeface="Century Gothic" panose="020B0502020202020204"/>
            </a:endParaRPr>
          </a:p>
        </p:txBody>
      </p:sp>
      <p:sp>
        <p:nvSpPr>
          <p:cNvPr id="582" name="Google Shape;582;p19"/>
          <p:cNvSpPr/>
          <p:nvPr/>
        </p:nvSpPr>
        <p:spPr>
          <a:xfrm>
            <a:off x="4387248" y="4375474"/>
            <a:ext cx="548640" cy="54864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 panose="020F0502020204030204"/>
              <a:buNone/>
            </a:pPr>
            <a:endParaRPr sz="4000" b="1" i="0" u="none" strike="noStrike" cap="none">
              <a:solidFill>
                <a:srgbClr val="002060"/>
              </a:solidFill>
              <a:latin typeface="Century Gothic" panose="020B0502020202020204"/>
              <a:ea typeface="Century Gothic" panose="020B0502020202020204"/>
              <a:cs typeface="Century Gothic" panose="020B0502020202020204"/>
              <a:sym typeface="Century Gothic" panose="020B0502020202020204"/>
            </a:endParaRPr>
          </a:p>
        </p:txBody>
      </p:sp>
      <p:pic>
        <p:nvPicPr>
          <p:cNvPr id="583" name="Google Shape;583;p19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4387248" y="4375474"/>
            <a:ext cx="532822" cy="532822"/>
          </a:xfrm>
          <a:prstGeom prst="rect">
            <a:avLst/>
          </a:prstGeom>
          <a:noFill/>
          <a:ln>
            <a:noFill/>
          </a:ln>
        </p:spPr>
      </p:pic>
      <p:pic>
        <p:nvPicPr>
          <p:cNvPr id="584" name="Google Shape;584;p19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4387991" y="5194064"/>
            <a:ext cx="547897" cy="621573"/>
          </a:xfrm>
          <a:prstGeom prst="rect">
            <a:avLst/>
          </a:prstGeom>
          <a:noFill/>
          <a:ln>
            <a:noFill/>
          </a:ln>
        </p:spPr>
      </p:pic>
      <p:pic>
        <p:nvPicPr>
          <p:cNvPr id="585" name="Google Shape;585;p19">
            <a:hlinkClick r:id="" action="ppaction://hlinkshowjump?jump=nextslide"/>
          </p:cNvPr>
          <p:cNvPicPr preferRelativeResize="0"/>
          <p:nvPr/>
        </p:nvPicPr>
        <p:blipFill rotWithShape="1">
          <a:blip r:embed="rId7"/>
          <a:srcRect/>
          <a:stretch>
            <a:fillRect/>
          </a:stretch>
        </p:blipFill>
        <p:spPr>
          <a:xfrm>
            <a:off x="10010098" y="4769826"/>
            <a:ext cx="1201016" cy="859611"/>
          </a:xfrm>
          <a:prstGeom prst="rect">
            <a:avLst/>
          </a:prstGeom>
          <a:noFill/>
          <a:ln>
            <a:noFill/>
          </a:ln>
        </p:spPr>
      </p:pic>
      <p:sp>
        <p:nvSpPr>
          <p:cNvPr id="586" name="Google Shape;586;p19"/>
          <p:cNvSpPr/>
          <p:nvPr/>
        </p:nvSpPr>
        <p:spPr>
          <a:xfrm>
            <a:off x="1904525" y="1218194"/>
            <a:ext cx="8382950" cy="991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6600"/>
              <a:buFont typeface="Century Gothic" panose="020B0502020202020204"/>
              <a:buNone/>
            </a:pPr>
            <a:r>
              <a:rPr lang="en-US" sz="6600" b="1" dirty="0">
                <a:solidFill>
                  <a:srgbClr val="002060"/>
                </a:solidFill>
                <a:latin typeface="Century Gothic" panose="020B0502020202020204"/>
                <a:ea typeface="Century Gothic" panose="020B0502020202020204"/>
                <a:cs typeface="Century Gothic" panose="020B0502020202020204"/>
                <a:sym typeface="Century Gothic" panose="020B0502020202020204"/>
              </a:rPr>
              <a:t>3. </a:t>
            </a:r>
            <a:r>
              <a:rPr lang="vi-VN" sz="6600" b="1" dirty="0">
                <a:solidFill>
                  <a:srgbClr val="002060"/>
                </a:solidFill>
                <a:latin typeface="Century Gothic" panose="020B0502020202020204"/>
                <a:ea typeface="Century Gothic" panose="020B0502020202020204"/>
                <a:cs typeface="Century Gothic" panose="020B0502020202020204"/>
                <a:sym typeface="Century Gothic" panose="020B0502020202020204"/>
              </a:rPr>
              <a:t>Lois’s going to </a:t>
            </a:r>
            <a:endParaRPr lang="vi-VN" sz="6600" b="1" dirty="0">
              <a:solidFill>
                <a:srgbClr val="002060"/>
              </a:solidFill>
              <a:latin typeface="Century Gothic" panose="020B0502020202020204"/>
              <a:ea typeface="Century Gothic" panose="020B0502020202020204"/>
              <a:cs typeface="Century Gothic" panose="020B0502020202020204"/>
              <a:sym typeface="Century Gothic" panose="020B0502020202020204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6600"/>
              <a:buFont typeface="Century Gothic" panose="020B0502020202020204"/>
              <a:buNone/>
            </a:pPr>
            <a:r>
              <a:rPr lang="vi-VN" sz="6600" b="1" dirty="0">
                <a:solidFill>
                  <a:srgbClr val="002060"/>
                </a:solidFill>
                <a:latin typeface="Century Gothic" panose="020B0502020202020204"/>
                <a:ea typeface="Century Gothic" panose="020B0502020202020204"/>
                <a:cs typeface="Century Gothic" panose="020B0502020202020204"/>
                <a:sym typeface="Century Gothic" panose="020B0502020202020204"/>
              </a:rPr>
              <a:t>go surfing</a:t>
            </a:r>
            <a:r>
              <a:rPr lang="en-US" sz="6600" b="1" dirty="0">
                <a:solidFill>
                  <a:srgbClr val="002060"/>
                </a:solidFill>
                <a:latin typeface="Century Gothic" panose="020B0502020202020204"/>
                <a:ea typeface="Century Gothic" panose="020B0502020202020204"/>
                <a:cs typeface="Century Gothic" panose="020B0502020202020204"/>
                <a:sym typeface="Century Gothic" panose="020B0502020202020204"/>
              </a:rPr>
              <a:t>.</a:t>
            </a:r>
            <a:endParaRPr sz="6600" b="1" i="0" u="none" strike="noStrike" cap="none" dirty="0">
              <a:solidFill>
                <a:srgbClr val="002060"/>
              </a:solidFill>
              <a:latin typeface="Century Gothic" panose="020B0502020202020204"/>
              <a:ea typeface="Century Gothic" panose="020B0502020202020204"/>
              <a:cs typeface="Century Gothic" panose="020B0502020202020204"/>
              <a:sym typeface="Century Gothic" panose="020B0502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9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p20"/>
          <p:cNvSpPr txBox="1"/>
          <p:nvPr/>
        </p:nvSpPr>
        <p:spPr>
          <a:xfrm>
            <a:off x="2997844" y="2928924"/>
            <a:ext cx="6180880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ahoma" panose="020B0604030504040204"/>
              <a:buNone/>
            </a:pPr>
            <a:r>
              <a:rPr lang="en-US" sz="4400" b="0" i="0" u="none" strike="noStrike" cap="none">
                <a:solidFill>
                  <a:srgbClr val="FF0000"/>
                </a:solidFill>
                <a:latin typeface="Tahoma" panose="020B0604030504040204"/>
                <a:ea typeface="Tahoma" panose="020B0604030504040204"/>
                <a:cs typeface="Tahoma" panose="020B0604030504040204"/>
                <a:sym typeface="Tahoma" panose="020B0604030504040204"/>
              </a:rPr>
              <a:t>Ms Huyền Phạm - 0936.082.789</a:t>
            </a:r>
            <a:endParaRPr sz="4400" b="0" i="0" u="none" strike="noStrike" cap="none">
              <a:solidFill>
                <a:srgbClr val="FF0000"/>
              </a:solidFill>
              <a:latin typeface="Tahoma" panose="020B0604030504040204"/>
              <a:ea typeface="Tahoma" panose="020B0604030504040204"/>
              <a:cs typeface="Tahoma" panose="020B0604030504040204"/>
              <a:sym typeface="Tahoma" panose="020B0604030504040204"/>
            </a:endParaRPr>
          </a:p>
        </p:txBody>
      </p:sp>
      <p:pic>
        <p:nvPicPr>
          <p:cNvPr id="593" name="Google Shape;593;p20"/>
          <p:cNvPicPr preferRelativeResize="0"/>
          <p:nvPr/>
        </p:nvPicPr>
        <p:blipFill rotWithShape="1">
          <a:blip r:embed="rId1"/>
          <a:srcRect l="3584" t="9863" r="2558" b="5099"/>
          <a:stretch>
            <a:fillRect/>
          </a:stretch>
        </p:blipFill>
        <p:spPr>
          <a:xfrm>
            <a:off x="-1" y="-29497"/>
            <a:ext cx="12182169" cy="6843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594" name="Google Shape;594;p20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1461138" y="3379113"/>
            <a:ext cx="2639713" cy="3010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595" name="Google Shape;595;p20"/>
          <p:cNvPicPr preferRelativeResize="0"/>
          <p:nvPr/>
        </p:nvPicPr>
        <p:blipFill rotWithShape="1">
          <a:blip r:embed="rId3"/>
          <a:srcRect l="24393"/>
          <a:stretch>
            <a:fillRect/>
          </a:stretch>
        </p:blipFill>
        <p:spPr>
          <a:xfrm flipH="1">
            <a:off x="1224534" y="2412770"/>
            <a:ext cx="2511901" cy="40459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96" name="Google Shape;596;p20"/>
          <p:cNvPicPr preferRelativeResize="0"/>
          <p:nvPr/>
        </p:nvPicPr>
        <p:blipFill rotWithShape="1">
          <a:blip r:embed="rId4"/>
          <a:srcRect l="15689" t="11973"/>
          <a:stretch>
            <a:fillRect/>
          </a:stretch>
        </p:blipFill>
        <p:spPr>
          <a:xfrm>
            <a:off x="687390" y="2313806"/>
            <a:ext cx="3275942" cy="3858441"/>
          </a:xfrm>
          <a:prstGeom prst="rect">
            <a:avLst/>
          </a:prstGeom>
          <a:noFill/>
          <a:ln>
            <a:noFill/>
          </a:ln>
        </p:spPr>
      </p:pic>
      <p:sp>
        <p:nvSpPr>
          <p:cNvPr id="597" name="Google Shape;597;p20"/>
          <p:cNvSpPr/>
          <p:nvPr/>
        </p:nvSpPr>
        <p:spPr>
          <a:xfrm>
            <a:off x="5402524" y="5165472"/>
            <a:ext cx="3108960" cy="73152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00A7F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800"/>
              <a:buFont typeface="Century Gothic" panose="020B0502020202020204"/>
              <a:buNone/>
            </a:pPr>
            <a:r>
              <a:rPr lang="en-US" sz="4800" b="1" i="0" u="none" strike="noStrike" cap="none" dirty="0">
                <a:solidFill>
                  <a:srgbClr val="002060"/>
                </a:solidFill>
                <a:latin typeface="Century Gothic" panose="020B0502020202020204"/>
                <a:ea typeface="Century Gothic" panose="020B0502020202020204"/>
                <a:cs typeface="Century Gothic" panose="020B0502020202020204"/>
                <a:sym typeface="Century Gothic" panose="020B0502020202020204"/>
              </a:rPr>
              <a:t>FALSE</a:t>
            </a:r>
            <a:endParaRPr dirty="0"/>
          </a:p>
        </p:txBody>
      </p:sp>
      <p:sp>
        <p:nvSpPr>
          <p:cNvPr id="598" name="Google Shape;598;p20"/>
          <p:cNvSpPr/>
          <p:nvPr/>
        </p:nvSpPr>
        <p:spPr>
          <a:xfrm>
            <a:off x="5402524" y="4243027"/>
            <a:ext cx="3108960" cy="73152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00A7F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800"/>
              <a:buFont typeface="Century Gothic" panose="020B0502020202020204"/>
              <a:buNone/>
            </a:pPr>
            <a:r>
              <a:rPr lang="en-US" sz="4800" b="1" i="0" u="none" strike="noStrike" cap="none" dirty="0">
                <a:solidFill>
                  <a:srgbClr val="002060"/>
                </a:solidFill>
                <a:latin typeface="Century Gothic" panose="020B0502020202020204"/>
                <a:ea typeface="Century Gothic" panose="020B0502020202020204"/>
                <a:cs typeface="Century Gothic" panose="020B0502020202020204"/>
                <a:sym typeface="Century Gothic" panose="020B0502020202020204"/>
              </a:rPr>
              <a:t>TRUE</a:t>
            </a:r>
            <a:endParaRPr dirty="0"/>
          </a:p>
        </p:txBody>
      </p:sp>
      <p:sp>
        <p:nvSpPr>
          <p:cNvPr id="599" name="Google Shape;599;p20"/>
          <p:cNvSpPr/>
          <p:nvPr/>
        </p:nvSpPr>
        <p:spPr>
          <a:xfrm>
            <a:off x="4737214" y="5256912"/>
            <a:ext cx="548640" cy="54864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 panose="020F0502020204030204"/>
              <a:buNone/>
            </a:pPr>
            <a:endParaRPr sz="4000" b="1" i="0" u="none" strike="noStrike" cap="none">
              <a:solidFill>
                <a:srgbClr val="002060"/>
              </a:solidFill>
              <a:latin typeface="Century Gothic" panose="020B0502020202020204"/>
              <a:ea typeface="Century Gothic" panose="020B0502020202020204"/>
              <a:cs typeface="Century Gothic" panose="020B0502020202020204"/>
              <a:sym typeface="Century Gothic" panose="020B0502020202020204"/>
            </a:endParaRPr>
          </a:p>
        </p:txBody>
      </p:sp>
      <p:sp>
        <p:nvSpPr>
          <p:cNvPr id="600" name="Google Shape;600;p20"/>
          <p:cNvSpPr/>
          <p:nvPr/>
        </p:nvSpPr>
        <p:spPr>
          <a:xfrm>
            <a:off x="4737214" y="4334467"/>
            <a:ext cx="548640" cy="54864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 panose="020F0502020204030204"/>
              <a:buNone/>
            </a:pPr>
            <a:endParaRPr sz="4000" b="1" i="0" u="none" strike="noStrike" cap="none">
              <a:solidFill>
                <a:srgbClr val="002060"/>
              </a:solidFill>
              <a:latin typeface="Century Gothic" panose="020B0502020202020204"/>
              <a:ea typeface="Century Gothic" panose="020B0502020202020204"/>
              <a:cs typeface="Century Gothic" panose="020B0502020202020204"/>
              <a:sym typeface="Century Gothic" panose="020B0502020202020204"/>
            </a:endParaRPr>
          </a:p>
        </p:txBody>
      </p:sp>
      <p:pic>
        <p:nvPicPr>
          <p:cNvPr id="601" name="Google Shape;601;p20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4753032" y="5272730"/>
            <a:ext cx="532822" cy="532822"/>
          </a:xfrm>
          <a:prstGeom prst="rect">
            <a:avLst/>
          </a:prstGeom>
          <a:noFill/>
          <a:ln>
            <a:noFill/>
          </a:ln>
        </p:spPr>
      </p:pic>
      <p:pic>
        <p:nvPicPr>
          <p:cNvPr id="602" name="Google Shape;602;p20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4765634" y="4243027"/>
            <a:ext cx="547897" cy="62157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3" name="Google Shape;603;p20">
            <a:hlinkClick r:id="" action="ppaction://hlinkshowjump?jump=nextslide"/>
          </p:cNvPr>
          <p:cNvPicPr preferRelativeResize="0"/>
          <p:nvPr/>
        </p:nvPicPr>
        <p:blipFill rotWithShape="1">
          <a:blip r:embed="rId7"/>
          <a:srcRect/>
          <a:stretch>
            <a:fillRect/>
          </a:stretch>
        </p:blipFill>
        <p:spPr>
          <a:xfrm>
            <a:off x="8981398" y="4384051"/>
            <a:ext cx="1986068" cy="1421501"/>
          </a:xfrm>
          <a:prstGeom prst="rect">
            <a:avLst/>
          </a:prstGeom>
          <a:noFill/>
          <a:ln>
            <a:noFill/>
          </a:ln>
        </p:spPr>
      </p:pic>
      <p:sp>
        <p:nvSpPr>
          <p:cNvPr id="604" name="Google Shape;604;p20"/>
          <p:cNvSpPr/>
          <p:nvPr/>
        </p:nvSpPr>
        <p:spPr>
          <a:xfrm>
            <a:off x="1942469" y="1045144"/>
            <a:ext cx="8291630" cy="991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6600"/>
              <a:buFont typeface="Century Gothic" panose="020B0502020202020204"/>
              <a:buNone/>
            </a:pPr>
            <a:r>
              <a:rPr lang="en-US" sz="6600" b="1" dirty="0">
                <a:solidFill>
                  <a:srgbClr val="002060"/>
                </a:solidFill>
                <a:latin typeface="Century Gothic" panose="020B0502020202020204"/>
                <a:ea typeface="Century Gothic" panose="020B0502020202020204"/>
                <a:cs typeface="Century Gothic" panose="020B0502020202020204"/>
                <a:sym typeface="Century Gothic" panose="020B0502020202020204"/>
              </a:rPr>
              <a:t>4. Bo’s going to help little Dolphin.</a:t>
            </a:r>
            <a:endParaRPr sz="6600" b="1" i="0" u="none" strike="noStrike" cap="none" dirty="0">
              <a:solidFill>
                <a:srgbClr val="002060"/>
              </a:solidFill>
              <a:latin typeface="Century Gothic" panose="020B0502020202020204"/>
              <a:ea typeface="Century Gothic" panose="020B0502020202020204"/>
              <a:cs typeface="Century Gothic" panose="020B0502020202020204"/>
              <a:sym typeface="Century Gothic" panose="020B0502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9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8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Google Shape;610;p21"/>
          <p:cNvSpPr txBox="1"/>
          <p:nvPr/>
        </p:nvSpPr>
        <p:spPr>
          <a:xfrm>
            <a:off x="2997844" y="2928924"/>
            <a:ext cx="6180880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ahoma" panose="020B0604030504040204"/>
              <a:buNone/>
            </a:pPr>
            <a:r>
              <a:rPr lang="en-US" sz="4400" b="0" i="0" u="none" strike="noStrike" cap="none">
                <a:solidFill>
                  <a:srgbClr val="FF0000"/>
                </a:solidFill>
                <a:latin typeface="Tahoma" panose="020B0604030504040204"/>
                <a:ea typeface="Tahoma" panose="020B0604030504040204"/>
                <a:cs typeface="Tahoma" panose="020B0604030504040204"/>
                <a:sym typeface="Tahoma" panose="020B0604030504040204"/>
              </a:rPr>
              <a:t>Ms Huyền Phạm - 0936.082.789</a:t>
            </a:r>
            <a:endParaRPr sz="4400" b="0" i="0" u="none" strike="noStrike" cap="none">
              <a:solidFill>
                <a:srgbClr val="FF0000"/>
              </a:solidFill>
              <a:latin typeface="Tahoma" panose="020B0604030504040204"/>
              <a:ea typeface="Tahoma" panose="020B0604030504040204"/>
              <a:cs typeface="Tahoma" panose="020B0604030504040204"/>
              <a:sym typeface="Tahoma" panose="020B0604030504040204"/>
            </a:endParaRPr>
          </a:p>
        </p:txBody>
      </p:sp>
      <p:pic>
        <p:nvPicPr>
          <p:cNvPr id="611" name="Google Shape;611;p21"/>
          <p:cNvPicPr preferRelativeResize="0"/>
          <p:nvPr/>
        </p:nvPicPr>
        <p:blipFill rotWithShape="1">
          <a:blip r:embed="rId1"/>
          <a:srcRect l="3584" t="9863" r="2558" b="5099"/>
          <a:stretch>
            <a:fillRect/>
          </a:stretch>
        </p:blipFill>
        <p:spPr>
          <a:xfrm>
            <a:off x="-1" y="-29497"/>
            <a:ext cx="12182169" cy="6843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612" name="Google Shape;612;p21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1251911" y="3436127"/>
            <a:ext cx="2639713" cy="3010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3" name="Google Shape;613;p21"/>
          <p:cNvPicPr preferRelativeResize="0"/>
          <p:nvPr/>
        </p:nvPicPr>
        <p:blipFill rotWithShape="1">
          <a:blip r:embed="rId3"/>
          <a:srcRect l="24393"/>
          <a:stretch>
            <a:fillRect/>
          </a:stretch>
        </p:blipFill>
        <p:spPr>
          <a:xfrm flipH="1">
            <a:off x="1082800" y="2400228"/>
            <a:ext cx="2511901" cy="4045994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" name="Google Shape;614;p21"/>
          <p:cNvPicPr preferRelativeResize="0"/>
          <p:nvPr/>
        </p:nvPicPr>
        <p:blipFill rotWithShape="1">
          <a:blip r:embed="rId4"/>
          <a:srcRect l="15689" t="11973"/>
          <a:stretch>
            <a:fillRect/>
          </a:stretch>
        </p:blipFill>
        <p:spPr>
          <a:xfrm>
            <a:off x="752950" y="2370910"/>
            <a:ext cx="3435180" cy="4045994"/>
          </a:xfrm>
          <a:prstGeom prst="rect">
            <a:avLst/>
          </a:prstGeom>
          <a:noFill/>
          <a:ln>
            <a:noFill/>
          </a:ln>
        </p:spPr>
      </p:pic>
      <p:sp>
        <p:nvSpPr>
          <p:cNvPr id="615" name="Google Shape;615;p21"/>
          <p:cNvSpPr/>
          <p:nvPr/>
        </p:nvSpPr>
        <p:spPr>
          <a:xfrm>
            <a:off x="5460785" y="5263677"/>
            <a:ext cx="3108960" cy="73152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00A7F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800"/>
              <a:buFont typeface="Century Gothic" panose="020B0502020202020204"/>
              <a:buNone/>
            </a:pPr>
            <a:r>
              <a:rPr lang="en-US" sz="4800" b="1" i="0" u="none" strike="noStrike" cap="none">
                <a:solidFill>
                  <a:srgbClr val="002060"/>
                </a:solidFill>
                <a:latin typeface="Century Gothic" panose="020B0502020202020204"/>
                <a:ea typeface="Century Gothic" panose="020B0502020202020204"/>
                <a:cs typeface="Century Gothic" panose="020B0502020202020204"/>
                <a:sym typeface="Century Gothic" panose="020B0502020202020204"/>
              </a:rPr>
              <a:t>FALSE</a:t>
            </a:r>
            <a:endParaRPr lang="en-US" sz="4800" b="1" i="0" u="none" strike="noStrike" cap="none">
              <a:solidFill>
                <a:srgbClr val="002060"/>
              </a:solidFill>
              <a:latin typeface="Century Gothic" panose="020B0502020202020204"/>
              <a:ea typeface="Century Gothic" panose="020B0502020202020204"/>
              <a:cs typeface="Century Gothic" panose="020B0502020202020204"/>
              <a:sym typeface="Century Gothic" panose="020B0502020202020204"/>
            </a:endParaRPr>
          </a:p>
        </p:txBody>
      </p:sp>
      <p:sp>
        <p:nvSpPr>
          <p:cNvPr id="616" name="Google Shape;616;p21"/>
          <p:cNvSpPr/>
          <p:nvPr/>
        </p:nvSpPr>
        <p:spPr>
          <a:xfrm>
            <a:off x="5460785" y="4341232"/>
            <a:ext cx="3108960" cy="73152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00A7F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800"/>
              <a:buFont typeface="Century Gothic" panose="020B0502020202020204"/>
              <a:buNone/>
            </a:pPr>
            <a:r>
              <a:rPr lang="en-US" sz="4800" b="1" i="0" u="none" strike="noStrike" cap="none" dirty="0">
                <a:solidFill>
                  <a:srgbClr val="002060"/>
                </a:solidFill>
                <a:latin typeface="Century Gothic" panose="020B0502020202020204"/>
                <a:ea typeface="Century Gothic" panose="020B0502020202020204"/>
                <a:cs typeface="Century Gothic" panose="020B0502020202020204"/>
                <a:sym typeface="Century Gothic" panose="020B0502020202020204"/>
              </a:rPr>
              <a:t>TRUE</a:t>
            </a:r>
            <a:endParaRPr dirty="0"/>
          </a:p>
        </p:txBody>
      </p:sp>
      <p:sp>
        <p:nvSpPr>
          <p:cNvPr id="617" name="Google Shape;617;p21"/>
          <p:cNvSpPr/>
          <p:nvPr/>
        </p:nvSpPr>
        <p:spPr>
          <a:xfrm>
            <a:off x="4387248" y="5355117"/>
            <a:ext cx="548640" cy="54864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 panose="020F0502020204030204"/>
              <a:buNone/>
            </a:pPr>
            <a:endParaRPr sz="4000" b="1" i="0" u="none" strike="noStrike" cap="none">
              <a:solidFill>
                <a:srgbClr val="002060"/>
              </a:solidFill>
              <a:latin typeface="Century Gothic" panose="020B0502020202020204"/>
              <a:ea typeface="Century Gothic" panose="020B0502020202020204"/>
              <a:cs typeface="Century Gothic" panose="020B0502020202020204"/>
              <a:sym typeface="Century Gothic" panose="020B0502020202020204"/>
            </a:endParaRPr>
          </a:p>
        </p:txBody>
      </p:sp>
      <p:sp>
        <p:nvSpPr>
          <p:cNvPr id="618" name="Google Shape;618;p21"/>
          <p:cNvSpPr/>
          <p:nvPr/>
        </p:nvSpPr>
        <p:spPr>
          <a:xfrm>
            <a:off x="4387248" y="4375474"/>
            <a:ext cx="548640" cy="54864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 panose="020F0502020204030204"/>
              <a:buNone/>
            </a:pPr>
            <a:endParaRPr sz="4000" b="1" i="0" u="none" strike="noStrike" cap="none">
              <a:solidFill>
                <a:srgbClr val="002060"/>
              </a:solidFill>
              <a:latin typeface="Century Gothic" panose="020B0502020202020204"/>
              <a:ea typeface="Century Gothic" panose="020B0502020202020204"/>
              <a:cs typeface="Century Gothic" panose="020B0502020202020204"/>
              <a:sym typeface="Century Gothic" panose="020B0502020202020204"/>
            </a:endParaRPr>
          </a:p>
        </p:txBody>
      </p:sp>
      <p:pic>
        <p:nvPicPr>
          <p:cNvPr id="619" name="Google Shape;619;p21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4387248" y="4375474"/>
            <a:ext cx="532822" cy="532822"/>
          </a:xfrm>
          <a:prstGeom prst="rect">
            <a:avLst/>
          </a:prstGeom>
          <a:noFill/>
          <a:ln>
            <a:noFill/>
          </a:ln>
        </p:spPr>
      </p:pic>
      <p:pic>
        <p:nvPicPr>
          <p:cNvPr id="620" name="Google Shape;620;p21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4387991" y="5194064"/>
            <a:ext cx="547897" cy="62157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1" name="Google Shape;621;p21">
            <a:hlinkClick r:id="" action="ppaction://hlinkshowjump?jump=nextslide"/>
          </p:cNvPr>
          <p:cNvPicPr preferRelativeResize="0"/>
          <p:nvPr/>
        </p:nvPicPr>
        <p:blipFill rotWithShape="1">
          <a:blip r:embed="rId7"/>
          <a:srcRect/>
          <a:stretch>
            <a:fillRect/>
          </a:stretch>
        </p:blipFill>
        <p:spPr>
          <a:xfrm>
            <a:off x="10010098" y="4769826"/>
            <a:ext cx="1201016" cy="859611"/>
          </a:xfrm>
          <a:prstGeom prst="rect">
            <a:avLst/>
          </a:prstGeom>
          <a:noFill/>
          <a:ln>
            <a:noFill/>
          </a:ln>
        </p:spPr>
      </p:pic>
      <p:sp>
        <p:nvSpPr>
          <p:cNvPr id="622" name="Google Shape;622;p21"/>
          <p:cNvSpPr/>
          <p:nvPr/>
        </p:nvSpPr>
        <p:spPr>
          <a:xfrm>
            <a:off x="1082800" y="1126199"/>
            <a:ext cx="10356250" cy="991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6000"/>
              <a:buFont typeface="Century Gothic" panose="020B0502020202020204"/>
              <a:buNone/>
            </a:pPr>
            <a:r>
              <a:rPr lang="en-US" sz="6000" b="1" dirty="0">
                <a:solidFill>
                  <a:srgbClr val="002060"/>
                </a:solidFill>
                <a:latin typeface="Century Gothic" panose="020B0502020202020204"/>
                <a:ea typeface="Century Gothic" panose="020B0502020202020204"/>
                <a:cs typeface="Century Gothic" panose="020B0502020202020204"/>
                <a:sym typeface="Century Gothic" panose="020B0502020202020204"/>
              </a:rPr>
              <a:t>5. </a:t>
            </a:r>
            <a:r>
              <a:rPr lang="vi-VN" sz="6000" b="1" dirty="0">
                <a:solidFill>
                  <a:srgbClr val="002060"/>
                </a:solidFill>
                <a:latin typeface="Century Gothic" panose="020B0502020202020204"/>
                <a:ea typeface="Century Gothic" panose="020B0502020202020204"/>
                <a:cs typeface="Century Gothic" panose="020B0502020202020204"/>
                <a:sym typeface="Century Gothic" panose="020B0502020202020204"/>
              </a:rPr>
              <a:t>Ash’s going to build </a:t>
            </a:r>
            <a:endParaRPr lang="vi-VN" sz="6000" b="1" dirty="0">
              <a:solidFill>
                <a:srgbClr val="002060"/>
              </a:solidFill>
              <a:latin typeface="Century Gothic" panose="020B0502020202020204"/>
              <a:ea typeface="Century Gothic" panose="020B0502020202020204"/>
              <a:cs typeface="Century Gothic" panose="020B0502020202020204"/>
              <a:sym typeface="Century Gothic" panose="020B0502020202020204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6000"/>
              <a:buFont typeface="Century Gothic" panose="020B0502020202020204"/>
              <a:buNone/>
            </a:pPr>
            <a:r>
              <a:rPr lang="vi-VN" sz="6000" b="1" dirty="0">
                <a:solidFill>
                  <a:srgbClr val="002060"/>
                </a:solidFill>
                <a:latin typeface="Century Gothic" panose="020B0502020202020204"/>
                <a:ea typeface="Century Gothic" panose="020B0502020202020204"/>
                <a:cs typeface="Century Gothic" panose="020B0502020202020204"/>
                <a:sym typeface="Century Gothic" panose="020B0502020202020204"/>
              </a:rPr>
              <a:t>a sandcastle</a:t>
            </a:r>
            <a:r>
              <a:rPr lang="en-US" sz="6000" b="1" dirty="0">
                <a:solidFill>
                  <a:srgbClr val="002060"/>
                </a:solidFill>
                <a:latin typeface="Century Gothic" panose="020B0502020202020204"/>
                <a:ea typeface="Century Gothic" panose="020B0502020202020204"/>
                <a:cs typeface="Century Gothic" panose="020B0502020202020204"/>
                <a:sym typeface="Century Gothic" panose="020B0502020202020204"/>
              </a:rPr>
              <a:t>.</a:t>
            </a:r>
            <a:endParaRPr sz="6000" b="1" i="0" u="none" strike="noStrike" cap="none" dirty="0">
              <a:solidFill>
                <a:srgbClr val="002060"/>
              </a:solidFill>
              <a:latin typeface="Century Gothic" panose="020B0502020202020204"/>
              <a:ea typeface="Century Gothic" panose="020B0502020202020204"/>
              <a:cs typeface="Century Gothic" panose="020B0502020202020204"/>
              <a:sym typeface="Century Gothic" panose="020B0502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3161</Words>
  <Application>WPS Presentation</Application>
  <PresentationFormat>Widescreen</PresentationFormat>
  <Paragraphs>234</Paragraphs>
  <Slides>32</Slides>
  <Notes>14</Notes>
  <HiddenSlides>0</HiddenSlides>
  <MMClips>4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32</vt:i4>
      </vt:variant>
    </vt:vector>
  </HeadingPairs>
  <TitlesOfParts>
    <vt:vector size="49" baseType="lpstr">
      <vt:lpstr>Arial</vt:lpstr>
      <vt:lpstr>SimSun</vt:lpstr>
      <vt:lpstr>Wingdings</vt:lpstr>
      <vt:lpstr>Arial</vt:lpstr>
      <vt:lpstr>Calibri</vt:lpstr>
      <vt:lpstr>Carter One</vt:lpstr>
      <vt:lpstr>Segoe Print</vt:lpstr>
      <vt:lpstr>Calibri Light</vt:lpstr>
      <vt:lpstr>Tahoma</vt:lpstr>
      <vt:lpstr>Century Gothic</vt:lpstr>
      <vt:lpstr>Microsoft YaHei</vt:lpstr>
      <vt:lpstr>Arial Unicode MS</vt:lpstr>
      <vt:lpstr>Snap ITC</vt:lpstr>
      <vt:lpstr>Century Gothic</vt:lpstr>
      <vt:lpstr>Times New Roman</vt:lpstr>
      <vt:lpstr>Calibri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Toan Nguyen Thi</cp:lastModifiedBy>
  <cp:revision>304</cp:revision>
  <dcterms:created xsi:type="dcterms:W3CDTF">2023-11-28T02:26:00Z</dcterms:created>
  <dcterms:modified xsi:type="dcterms:W3CDTF">2024-11-14T18:12:17Z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5662B279F52645B798B650A8A97A76F8_12</vt:lpwstr>
  </property>
  <property fmtid="{D5CDD505-2E9C-101B-9397-08002B2CF9AE}" pid="3" name="KSOProductBuildVer">
    <vt:lpwstr>1033-12.2.0.18911</vt:lpwstr>
  </property>
</Properties>
</file>