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7" r:id="rId6"/>
    <p:sldId id="506" r:id="rId7"/>
    <p:sldId id="1006" r:id="rId8"/>
    <p:sldId id="1007" r:id="rId9"/>
    <p:sldId id="1008" r:id="rId10"/>
    <p:sldId id="1009" r:id="rId11"/>
    <p:sldId id="499" r:id="rId12"/>
    <p:sldId id="309" r:id="rId13"/>
    <p:sldId id="312" r:id="rId14"/>
    <p:sldId id="313" r:id="rId15"/>
    <p:sldId id="1010" r:id="rId16"/>
    <p:sldId id="314" r:id="rId17"/>
    <p:sldId id="1011" r:id="rId18"/>
    <p:sldId id="1012" r:id="rId19"/>
    <p:sldId id="991" r:id="rId20"/>
    <p:sldId id="1002" r:id="rId21"/>
    <p:sldId id="1000" r:id="rId22"/>
    <p:sldId id="298" r:id="rId23"/>
    <p:sldId id="10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0C0"/>
    <a:srgbClr val="9F2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9"/>
    <p:restoredTop sz="94679"/>
  </p:normalViewPr>
  <p:slideViewPr>
    <p:cSldViewPr snapToGrid="0">
      <p:cViewPr varScale="1">
        <p:scale>
          <a:sx n="56" d="100"/>
          <a:sy n="56" d="100"/>
        </p:scale>
        <p:origin x="200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2A99-3B7E-D94E-AB26-54A40D65F41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3" name="Google Shape;103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CEA5-F8E3-D541-AB59-2C2507F6BB7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B4AB-33A7-924A-A4D0-C0B80A2D0B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98E0-B7BF-0041-99C7-E8409B5164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microsoft.com/office/2007/relationships/hdphoto" Target="../media/image33.wdp"/><Relationship Id="rId6" Type="http://schemas.openxmlformats.org/officeDocument/2006/relationships/image" Target="../media/image27.png"/><Relationship Id="rId5" Type="http://schemas.microsoft.com/office/2007/relationships/hdphoto" Target="../media/image32.wdp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-51078"/>
            <a:ext cx="12317021" cy="6909078"/>
          </a:xfrm>
          <a:prstGeom prst="rect">
            <a:avLst/>
          </a:prstGeom>
        </p:spPr>
      </p:pic>
      <p:sp>
        <p:nvSpPr>
          <p:cNvPr id="84" name="Google Shape;84;p1"/>
          <p:cNvSpPr/>
          <p:nvPr/>
        </p:nvSpPr>
        <p:spPr>
          <a:xfrm>
            <a:off x="2839209" y="2128837"/>
            <a:ext cx="7131083" cy="2114550"/>
          </a:xfrm>
          <a:prstGeom prst="roundRect">
            <a:avLst>
              <a:gd name="adj" fmla="val 16667"/>
            </a:avLst>
          </a:prstGeom>
          <a:solidFill>
            <a:srgbClr val="E2F3DB"/>
          </a:solidFill>
          <a:ln w="28575" cap="flat" cmpd="sng">
            <a:solidFill>
              <a:srgbClr val="BD41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7030A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9 – HOLIDAY TIME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7030A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8 – Project</a:t>
            </a:r>
            <a:endParaRPr dirty="0"/>
          </a:p>
        </p:txBody>
      </p:sp>
      <p:pic>
        <p:nvPicPr>
          <p:cNvPr id="5" name="Google Shape;8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320806" y="3514055"/>
            <a:ext cx="4935669" cy="34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373" y="3514055"/>
            <a:ext cx="2287518" cy="22875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6"/>
          <p:cNvSpPr/>
          <p:nvPr/>
        </p:nvSpPr>
        <p:spPr>
          <a:xfrm>
            <a:off x="1671639" y="3758637"/>
            <a:ext cx="8936830" cy="1984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5630" y="3804285"/>
            <a:ext cx="9243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Put students into groups of 4. Each group takes out a sheet of paper</a:t>
            </a:r>
            <a:r>
              <a:rPr lang="en-US" sz="2400" dirty="0"/>
              <a:t>. Students in the group discuss and write the answers for each question. 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Each member takes turns writing the answers. 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Show the example on the next slide.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65" y="1327824"/>
            <a:ext cx="5699976" cy="2404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572963"/>
            <a:ext cx="68961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8482" r="31916"/>
          <a:stretch>
            <a:fillRect/>
          </a:stretch>
        </p:blipFill>
        <p:spPr>
          <a:xfrm>
            <a:off x="2164515" y="3944463"/>
            <a:ext cx="1031987" cy="1841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482" r="31916"/>
          <a:stretch>
            <a:fillRect/>
          </a:stretch>
        </p:blipFill>
        <p:spPr>
          <a:xfrm>
            <a:off x="9180733" y="1119833"/>
            <a:ext cx="1087474" cy="194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8702" t="3322" r="31843" b="2696"/>
          <a:stretch>
            <a:fillRect/>
          </a:stretch>
        </p:blipFill>
        <p:spPr>
          <a:xfrm>
            <a:off x="2164516" y="1240841"/>
            <a:ext cx="1031987" cy="1737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8702" t="3322" r="31843" b="2696"/>
          <a:stretch>
            <a:fillRect/>
          </a:stretch>
        </p:blipFill>
        <p:spPr>
          <a:xfrm>
            <a:off x="9318974" y="4208302"/>
            <a:ext cx="1058185" cy="1781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09" t="16315" r="25069" b="29982"/>
          <a:stretch>
            <a:fillRect/>
          </a:stretch>
        </p:blipFill>
        <p:spPr>
          <a:xfrm>
            <a:off x="3279454" y="1658101"/>
            <a:ext cx="6035723" cy="3541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: Rounded Corners 13"/>
          <p:cNvSpPr/>
          <p:nvPr/>
        </p:nvSpPr>
        <p:spPr>
          <a:xfrm>
            <a:off x="212518" y="3294035"/>
            <a:ext cx="2232586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EXAMPLE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002" y="1759513"/>
            <a:ext cx="480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Name of your friend: </a:t>
            </a: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Nam, Lien, Hoa, Minh,…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0002" y="3117656"/>
            <a:ext cx="57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The weather: </a:t>
            </a:r>
            <a:endParaRPr lang="en-US" sz="3600" dirty="0"/>
          </a:p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sunny, windy, cloudy, snowy..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572963"/>
            <a:ext cx="68961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50871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p.31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8482" r="31916"/>
          <a:stretch>
            <a:fillRect/>
          </a:stretch>
        </p:blipFill>
        <p:spPr>
          <a:xfrm>
            <a:off x="2222571" y="4260565"/>
            <a:ext cx="1031987" cy="1841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482" r="31916"/>
          <a:stretch>
            <a:fillRect/>
          </a:stretch>
        </p:blipFill>
        <p:spPr>
          <a:xfrm>
            <a:off x="9459043" y="1561702"/>
            <a:ext cx="1087474" cy="194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8702" t="3322" r="31843" b="2696"/>
          <a:stretch>
            <a:fillRect/>
          </a:stretch>
        </p:blipFill>
        <p:spPr>
          <a:xfrm>
            <a:off x="2217175" y="1659807"/>
            <a:ext cx="1031987" cy="1737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8702" t="3322" r="31843" b="2696"/>
          <a:stretch>
            <a:fillRect/>
          </a:stretch>
        </p:blipFill>
        <p:spPr>
          <a:xfrm>
            <a:off x="9536278" y="4334001"/>
            <a:ext cx="1058185" cy="1781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09" t="16315" r="25069" b="29982"/>
          <a:stretch>
            <a:fillRect/>
          </a:stretch>
        </p:blipFill>
        <p:spPr>
          <a:xfrm>
            <a:off x="3268273" y="1619567"/>
            <a:ext cx="6334036" cy="4660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: Rounded Corners 13"/>
          <p:cNvSpPr/>
          <p:nvPr/>
        </p:nvSpPr>
        <p:spPr>
          <a:xfrm>
            <a:off x="212518" y="3294035"/>
            <a:ext cx="2232586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EXAMPLE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1994" y="1659807"/>
            <a:ext cx="6010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What did you do:</a:t>
            </a:r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>
                <a:solidFill>
                  <a:srgbClr val="FF0000"/>
                </a:solidFill>
              </a:rPr>
              <a:t>visited a waterpark, went surfing, went camping, climbed a mountain, took a bus tour,…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9192" y="3803584"/>
            <a:ext cx="5943799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4. Activities: </a:t>
            </a:r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- build a sandcastle, go sightseeing, visit a theme park, go mountain hiking, ..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572963"/>
            <a:ext cx="68961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572963"/>
            <a:ext cx="6896100" cy="965200"/>
          </a:xfrm>
          <a:prstGeom prst="rect">
            <a:avLst/>
          </a:prstGeom>
        </p:spPr>
      </p:pic>
      <p:sp>
        <p:nvSpPr>
          <p:cNvPr id="2" name="Rectangle: Rounded Corners 6"/>
          <p:cNvSpPr/>
          <p:nvPr/>
        </p:nvSpPr>
        <p:spPr>
          <a:xfrm>
            <a:off x="1821655" y="4073979"/>
            <a:ext cx="8548690" cy="1428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635" y="4188189"/>
            <a:ext cx="8086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Next, students in the group discuss how to write a postcard</a:t>
            </a:r>
            <a:r>
              <a:rPr lang="en-US" sz="2400" dirty="0"/>
              <a:t>. 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T</a:t>
            </a:r>
            <a:r>
              <a:rPr lang="en-US" sz="2400" dirty="0"/>
              <a:t>hey write the sentences of a postcard.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</a:t>
            </a:r>
            <a:r>
              <a:rPr lang="en-US" sz="2400" dirty="0"/>
              <a:t>how the example on the next slide.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86" y="1268060"/>
            <a:ext cx="4594226" cy="27243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26709" t="16315" r="25069" b="29982"/>
          <a:stretch>
            <a:fillRect/>
          </a:stretch>
        </p:blipFill>
        <p:spPr>
          <a:xfrm>
            <a:off x="1840221" y="1423209"/>
            <a:ext cx="9095615" cy="4740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56556" y="1437792"/>
            <a:ext cx="867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Dear Minh,  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256550" y="1984134"/>
            <a:ext cx="826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It is sunny here.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56549" y="2550074"/>
            <a:ext cx="866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Yesterday I went swimming, went camping, and visited a waterpark.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9810" y="3616325"/>
            <a:ext cx="8441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Tomorrow I’m going to visit a theme park and take a bus tour.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5537" y="4784186"/>
            <a:ext cx="842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See you soon!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572963"/>
            <a:ext cx="6896100" cy="96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9207" y="5370842"/>
            <a:ext cx="59077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Love from Khanh.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660409"/>
            <a:ext cx="6896100" cy="96520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627585" y="3543405"/>
            <a:ext cx="8936830" cy="1428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1654" y="3696140"/>
            <a:ext cx="912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After students finish their work, they raise their papers to check.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Call out each group to present their postcard in front of the class.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Give points.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1" y="1538163"/>
            <a:ext cx="8697686" cy="18418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3518" y="5877473"/>
            <a:ext cx="788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Have students open their </a:t>
            </a:r>
            <a:r>
              <a:rPr lang="en-US" dirty="0"/>
              <a:t>books</a:t>
            </a:r>
            <a:r>
              <a:rPr lang="en-US" dirty="0"/>
              <a:t>, use the prompts and write their </a:t>
            </a:r>
            <a:r>
              <a:rPr lang="en-US" dirty="0"/>
              <a:t>postcards</a:t>
            </a:r>
            <a:r>
              <a:rPr lang="en-US" dirty="0"/>
              <a:t> by themselves in their books.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After finishing, they say Bingo. The teacher reads and checks students’ work.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73940" y="806899"/>
            <a:ext cx="9822217" cy="4516216"/>
            <a:chOff x="859640" y="774241"/>
            <a:chExt cx="9822217" cy="45162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640" y="1004659"/>
              <a:ext cx="9822217" cy="412009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507186" y="4457700"/>
              <a:ext cx="2174671" cy="83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07186" y="774241"/>
              <a:ext cx="2174671" cy="36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5758" y="678466"/>
            <a:ext cx="982489" cy="33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9386888" y="678466"/>
            <a:ext cx="1322446" cy="33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19" name="Google Shape;865;p31"/>
          <p:cNvSpPr txBox="1"/>
          <p:nvPr/>
        </p:nvSpPr>
        <p:spPr>
          <a:xfrm>
            <a:off x="2422185" y="5998559"/>
            <a:ext cx="73476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en-US" dirty="0"/>
              <a:t>After writing, students draw activities they mentioned in their postcards to decorate them.</a:t>
            </a:r>
            <a:endParaRPr lang="en-US" dirty="0"/>
          </a:p>
        </p:txBody>
      </p:sp>
      <p:sp>
        <p:nvSpPr>
          <p:cNvPr id="4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78" y="678466"/>
            <a:ext cx="6806974" cy="116183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79914" y="1915912"/>
            <a:ext cx="6806974" cy="3570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63723" y="1931441"/>
            <a:ext cx="6464553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Dear Minh,  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It is sunny here.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vi-V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Yesterday I went swimming, went camping, and visited a waterpark.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Tomorrow I’m going to visit a theme park and take a bus tour.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See you soon!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Love from Khanh.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115" y="4116558"/>
            <a:ext cx="1466850" cy="12672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040" y1="50481" x2="46040" y2="50481"/>
                        <a14:foregroundMark x1="47030" y1="49519" x2="47030" y2="49519"/>
                        <a14:foregroundMark x1="48020" y1="48558" x2="48020" y2="48558"/>
                        <a14:foregroundMark x1="49010" y1="45192" x2="49010" y2="45192"/>
                        <a14:foregroundMark x1="16832" y1="20192" x2="16832" y2="201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2965" y="1419282"/>
            <a:ext cx="1466850" cy="15104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6" b="89634" l="9694" r="89796">
                        <a14:foregroundMark x1="45408" y1="9146" x2="45408" y2="9146"/>
                        <a14:foregroundMark x1="85204" y1="40854" x2="85204" y2="40854"/>
                        <a14:foregroundMark x1="65306" y1="89024" x2="65306" y2="89024"/>
                        <a14:foregroundMark x1="26020" y1="89024" x2="26020" y2="89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0711" y="4891904"/>
            <a:ext cx="860170" cy="7197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944" y="4161024"/>
            <a:ext cx="1972457" cy="15703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58" y="1855682"/>
            <a:ext cx="1422433" cy="151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5758" y="678466"/>
            <a:ext cx="982489" cy="33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9386888" y="678466"/>
            <a:ext cx="1322446" cy="33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4" name="Google Shape;865;p31"/>
          <p:cNvSpPr txBox="1"/>
          <p:nvPr/>
        </p:nvSpPr>
        <p:spPr>
          <a:xfrm>
            <a:off x="2463189" y="6072870"/>
            <a:ext cx="72656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base"/>
            <a:r>
              <a:rPr lang="en-US" dirty="0"/>
              <a:t>- After decorating, invite some students to hold their postcards and present in front of the whole class.</a:t>
            </a:r>
            <a:endParaRPr lang="en-US" dirty="0"/>
          </a:p>
        </p:txBody>
      </p:sp>
      <p:sp>
        <p:nvSpPr>
          <p:cNvPr id="11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76" y="696091"/>
            <a:ext cx="8847041" cy="92328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458876" y="1866859"/>
            <a:ext cx="5256600" cy="34159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42685" y="1882388"/>
            <a:ext cx="4930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Dear …,  </a:t>
            </a:r>
            <a:endParaRPr lang="en-US" sz="3600" i="1" dirty="0">
              <a:solidFill>
                <a:schemeClr val="accent1"/>
              </a:solidFill>
            </a:endParaRPr>
          </a:p>
          <a:p>
            <a:r>
              <a:rPr lang="en-US" sz="3600" i="1" dirty="0">
                <a:solidFill>
                  <a:schemeClr val="accent1"/>
                </a:solidFill>
              </a:rPr>
              <a:t>It is … here.</a:t>
            </a:r>
            <a:endParaRPr lang="en-US" sz="3600" i="1" dirty="0">
              <a:solidFill>
                <a:schemeClr val="accent1"/>
              </a:solidFill>
            </a:endParaRPr>
          </a:p>
          <a:p>
            <a:r>
              <a:rPr lang="vi-VN" sz="36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Yesterday I ...</a:t>
            </a:r>
            <a:r>
              <a:rPr lang="en-US" sz="3600" i="1" dirty="0">
                <a:solidFill>
                  <a:schemeClr val="accent1"/>
                </a:solidFill>
              </a:rPr>
              <a:t> </a:t>
            </a:r>
            <a:endParaRPr lang="en-US" sz="3600" i="1" dirty="0">
              <a:solidFill>
                <a:schemeClr val="accent1"/>
              </a:solidFill>
            </a:endParaRPr>
          </a:p>
          <a:p>
            <a:r>
              <a:rPr lang="en-US" sz="3600" i="1" dirty="0">
                <a:solidFill>
                  <a:schemeClr val="accent1"/>
                </a:solidFill>
              </a:rPr>
              <a:t>Tomorrow I’m going to ...</a:t>
            </a:r>
            <a:endParaRPr lang="en-US" sz="3600" i="1" dirty="0">
              <a:solidFill>
                <a:schemeClr val="accent1"/>
              </a:solidFill>
            </a:endParaRPr>
          </a:p>
          <a:p>
            <a:r>
              <a:rPr lang="en-US" sz="3600" i="1" dirty="0">
                <a:solidFill>
                  <a:schemeClr val="accent1"/>
                </a:solidFill>
              </a:rPr>
              <a:t>See you soon!</a:t>
            </a:r>
            <a:endParaRPr lang="en-US" sz="3600" i="1" dirty="0">
              <a:solidFill>
                <a:schemeClr val="accent1"/>
              </a:solidFill>
            </a:endParaRPr>
          </a:p>
          <a:p>
            <a:r>
              <a:rPr lang="en-US" sz="3600" i="1" dirty="0">
                <a:solidFill>
                  <a:schemeClr val="accent1"/>
                </a:solidFill>
              </a:rPr>
              <a:t>Love from …</a:t>
            </a:r>
            <a:endParaRPr lang="en-US" sz="3600" i="1" dirty="0">
              <a:solidFill>
                <a:schemeClr val="accent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01" y="2101098"/>
            <a:ext cx="1634874" cy="14124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040" y1="50481" x2="46040" y2="50481"/>
                        <a14:foregroundMark x1="47030" y1="49519" x2="47030" y2="49519"/>
                        <a14:foregroundMark x1="48020" y1="48558" x2="48020" y2="48558"/>
                        <a14:foregroundMark x1="49010" y1="45192" x2="49010" y2="45192"/>
                        <a14:foregroundMark x1="16832" y1="20192" x2="16832" y2="201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3312" y="1385403"/>
            <a:ext cx="1322446" cy="1361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6" b="89634" l="9694" r="89796">
                        <a14:foregroundMark x1="45408" y1="9146" x2="45408" y2="9146"/>
                        <a14:foregroundMark x1="85204" y1="40854" x2="85204" y2="40854"/>
                        <a14:foregroundMark x1="65306" y1="89024" x2="65306" y2="89024"/>
                        <a14:foregroundMark x1="26020" y1="89024" x2="26020" y2="89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4450" y="4781747"/>
            <a:ext cx="860170" cy="719733"/>
          </a:xfrm>
          <a:prstGeom prst="rect">
            <a:avLst/>
          </a:prstGeom>
        </p:spPr>
      </p:pic>
      <p:pic>
        <p:nvPicPr>
          <p:cNvPr id="31" name="Google Shape;878;p32"/>
          <p:cNvPicPr preferRelativeResize="0"/>
          <p:nvPr/>
        </p:nvPicPr>
        <p:blipFill rotWithShape="1">
          <a:blip r:embed="rId8"/>
          <a:srcRect l="27814" r="28419" b="46489"/>
          <a:stretch>
            <a:fillRect/>
          </a:stretch>
        </p:blipFill>
        <p:spPr>
          <a:xfrm>
            <a:off x="0" y="3299633"/>
            <a:ext cx="2978594" cy="240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883;p32"/>
          <p:cNvPicPr preferRelativeResize="0"/>
          <p:nvPr/>
        </p:nvPicPr>
        <p:blipFill rotWithShape="1">
          <a:blip r:embed="rId9"/>
          <a:srcRect l="28345" r="29907" b="36384"/>
          <a:stretch>
            <a:fillRect/>
          </a:stretch>
        </p:blipFill>
        <p:spPr>
          <a:xfrm>
            <a:off x="9592084" y="3422519"/>
            <a:ext cx="2222111" cy="238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4474" y="5837039"/>
            <a:ext cx="8703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Have students stick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their postcards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 the wall.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Then, students take a gallery walk and vote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best postcard by drawing a star on it.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end, the postcard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most star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will be the best postcard. 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44474" y="878944"/>
            <a:ext cx="7829070" cy="4586824"/>
            <a:chOff x="1355217" y="872927"/>
            <a:chExt cx="7829070" cy="4586824"/>
          </a:xfrm>
        </p:grpSpPr>
        <p:grpSp>
          <p:nvGrpSpPr>
            <p:cNvPr id="25" name="Group 24"/>
            <p:cNvGrpSpPr/>
            <p:nvPr/>
          </p:nvGrpSpPr>
          <p:grpSpPr>
            <a:xfrm>
              <a:off x="3423077" y="872927"/>
              <a:ext cx="5761210" cy="4586824"/>
              <a:chOff x="3314700" y="1032995"/>
              <a:chExt cx="5761210" cy="45868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1453" y="1238181"/>
                <a:ext cx="5544457" cy="4381638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314700" y="1032995"/>
                <a:ext cx="2465614" cy="730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531452" y="1923561"/>
                <a:ext cx="1236491" cy="19136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5217" y="1032995"/>
              <a:ext cx="3686159" cy="1384514"/>
            </a:xfrm>
            <a:prstGeom prst="rect">
              <a:avLst/>
            </a:prstGeom>
          </p:spPr>
        </p:pic>
      </p:grpSp>
      <p:pic>
        <p:nvPicPr>
          <p:cNvPr id="29" name="Google Shape;878;p32"/>
          <p:cNvPicPr preferRelativeResize="0"/>
          <p:nvPr/>
        </p:nvPicPr>
        <p:blipFill rotWithShape="1">
          <a:blip r:embed="rId4"/>
          <a:srcRect l="27814" r="28419" b="46489"/>
          <a:stretch>
            <a:fillRect/>
          </a:stretch>
        </p:blipFill>
        <p:spPr>
          <a:xfrm>
            <a:off x="81931" y="3748991"/>
            <a:ext cx="2503740" cy="202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883;p32"/>
          <p:cNvPicPr preferRelativeResize="0"/>
          <p:nvPr/>
        </p:nvPicPr>
        <p:blipFill rotWithShape="1">
          <a:blip r:embed="rId5"/>
          <a:srcRect l="28345" r="29907" b="36384"/>
          <a:stretch>
            <a:fillRect/>
          </a:stretch>
        </p:blipFill>
        <p:spPr>
          <a:xfrm>
            <a:off x="9834978" y="3683163"/>
            <a:ext cx="1979217" cy="212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6440935" y="1556441"/>
            <a:ext cx="3840007" cy="32768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649637" y="2682198"/>
            <a:ext cx="3365651" cy="42862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T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 review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649672" y="3373547"/>
            <a:ext cx="3382200" cy="43084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PB p.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111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659811" y="4039903"/>
            <a:ext cx="3365652" cy="43084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AB p.</a:t>
            </a:r>
            <a:r>
              <a:rPr lang="en-US" sz="22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87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649672" y="1604007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9 – Lesson 8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294894" y="2081041"/>
            <a:ext cx="22638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We’re learning…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1612" y="69751"/>
            <a:ext cx="934908" cy="93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19" b="1"/>
          <a:stretch>
            <a:fillRect/>
          </a:stretch>
        </p:blipFill>
        <p:spPr>
          <a:xfrm>
            <a:off x="1445580" y="672014"/>
            <a:ext cx="3553932" cy="499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3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dirty="0"/>
          </a:p>
        </p:txBody>
      </p:sp>
      <p:sp>
        <p:nvSpPr>
          <p:cNvPr id="1036" name="Google Shape;1036;p43"/>
          <p:cNvSpPr/>
          <p:nvPr/>
        </p:nvSpPr>
        <p:spPr>
          <a:xfrm>
            <a:off x="1989104" y="2730500"/>
            <a:ext cx="8061563" cy="2657707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37" name="Google Shape;1037;p43"/>
          <p:cNvPicPr preferRelativeResize="0"/>
          <p:nvPr/>
        </p:nvPicPr>
        <p:blipFill rotWithShape="1">
          <a:blip r:embed="rId1"/>
          <a:srcRect l="12071" r="12396"/>
          <a:stretch>
            <a:fillRect/>
          </a:stretch>
        </p:blipFill>
        <p:spPr>
          <a:xfrm>
            <a:off x="9716231" y="1469793"/>
            <a:ext cx="1181120" cy="11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43"/>
          <p:cNvSpPr txBox="1"/>
          <p:nvPr/>
        </p:nvSpPr>
        <p:spPr>
          <a:xfrm>
            <a:off x="2381945" y="4079976"/>
            <a:ext cx="6801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 panose="020F0502020204030204"/>
              <a:buChar char="-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 exercises in the Activity Book (page 87).</a:t>
            </a:r>
            <a:endParaRPr dirty="0"/>
          </a:p>
        </p:txBody>
      </p:sp>
      <p:sp>
        <p:nvSpPr>
          <p:cNvPr id="1039" name="Google Shape;1039;p43"/>
          <p:cNvSpPr txBox="1"/>
          <p:nvPr/>
        </p:nvSpPr>
        <p:spPr>
          <a:xfrm>
            <a:off x="2353216" y="6253287"/>
            <a:ext cx="7606554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 panose="020F0502020204030204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Check the answers in the Teacher’s Book (page 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190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) or Active Teach.</a:t>
            </a:r>
            <a:endParaRPr dirty="0"/>
          </a:p>
        </p:txBody>
      </p:sp>
      <p:sp>
        <p:nvSpPr>
          <p:cNvPr id="1040" name="Google Shape;1040;p43"/>
          <p:cNvSpPr txBox="1"/>
          <p:nvPr/>
        </p:nvSpPr>
        <p:spPr>
          <a:xfrm>
            <a:off x="2408605" y="3385826"/>
            <a:ext cx="60530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 panose="020F0502020204030204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Review vocabulary and grammar.</a:t>
            </a:r>
            <a:endParaRPr lang="en-US" sz="2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41" name="Google Shape;1041;p4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976596" y="1200985"/>
            <a:ext cx="722630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6440935" y="1556441"/>
            <a:ext cx="3840007" cy="32768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649637" y="2682198"/>
            <a:ext cx="3365651" cy="42862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T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 review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649672" y="3373547"/>
            <a:ext cx="3382200" cy="43084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PB p.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111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659811" y="4039903"/>
            <a:ext cx="3365652" cy="43084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AB p.</a:t>
            </a:r>
            <a:r>
              <a:rPr lang="en-US" sz="22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87</a:t>
            </a:r>
            <a:endParaRPr sz="22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649672" y="1604007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9 – Lesson 8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294894" y="2081041"/>
            <a:ext cx="22638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We’ve learned…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1612" y="69751"/>
            <a:ext cx="934908" cy="93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19" b="1"/>
          <a:stretch>
            <a:fillRect/>
          </a:stretch>
        </p:blipFill>
        <p:spPr>
          <a:xfrm>
            <a:off x="1445580" y="672014"/>
            <a:ext cx="3553932" cy="499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7757" y="69751"/>
            <a:ext cx="934908" cy="934908"/>
          </a:xfrm>
          <a:prstGeom prst="rect">
            <a:avLst/>
          </a:prstGeom>
        </p:spPr>
      </p:pic>
      <p:sp>
        <p:nvSpPr>
          <p:cNvPr id="3" name="Rectangle: Rounded Corners 6"/>
          <p:cNvSpPr/>
          <p:nvPr/>
        </p:nvSpPr>
        <p:spPr>
          <a:xfrm>
            <a:off x="1743075" y="1928812"/>
            <a:ext cx="8786813" cy="34193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234" y="2114969"/>
            <a:ext cx="85486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Put students into groups of 4. Each group takes out a pen or a ruler and puts it in the middle of each group.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Show the text and give 2 minutes for students to read the information. 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Ask the questions, students listen, find the information in the pictures and raise their pens or ruler to get a chance to say the answers. 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T</a:t>
            </a:r>
            <a:r>
              <a:rPr lang="en-US" sz="2400" dirty="0"/>
              <a:t>he fastest group with the correct information receives 2 points.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9968594" y="1509885"/>
            <a:ext cx="960661" cy="895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79" y="867066"/>
            <a:ext cx="7772400" cy="968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7757" y="69751"/>
            <a:ext cx="934908" cy="9349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1779" y="1645527"/>
            <a:ext cx="4137260" cy="2025400"/>
            <a:chOff x="1173059" y="924450"/>
            <a:chExt cx="9144888" cy="44768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289" y="1387439"/>
              <a:ext cx="8900598" cy="38001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73059" y="924450"/>
              <a:ext cx="4058160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0137" y="1326676"/>
              <a:ext cx="3128077" cy="478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89870" y="1055614"/>
              <a:ext cx="3128077" cy="500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58679" y="4855589"/>
              <a:ext cx="2764465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4655" y="3299851"/>
            <a:ext cx="4351760" cy="2235465"/>
            <a:chOff x="1271328" y="918244"/>
            <a:chExt cx="9098750" cy="467395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328" y="1412022"/>
              <a:ext cx="9050543" cy="403395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438232" y="918244"/>
              <a:ext cx="2791908" cy="74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83441" y="1047557"/>
              <a:ext cx="2791908" cy="50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22601" y="5223366"/>
              <a:ext cx="647477" cy="368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/>
          <a:srcRect b="2080"/>
          <a:stretch>
            <a:fillRect/>
          </a:stretch>
        </p:blipFill>
        <p:spPr>
          <a:xfrm>
            <a:off x="6559332" y="3670927"/>
            <a:ext cx="3915709" cy="19761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14" y="1606779"/>
            <a:ext cx="4319801" cy="18201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>
            <a:fillRect/>
          </a:stretch>
        </p:blipFill>
        <p:spPr>
          <a:xfrm>
            <a:off x="16480" y="2043888"/>
            <a:ext cx="1950134" cy="3804563"/>
          </a:xfrm>
          <a:prstGeom prst="rect">
            <a:avLst/>
          </a:prstGeom>
        </p:spPr>
      </p:pic>
      <p:sp>
        <p:nvSpPr>
          <p:cNvPr id="48" name="Rectangle: Rounded Corners 13"/>
          <p:cNvSpPr/>
          <p:nvPr/>
        </p:nvSpPr>
        <p:spPr>
          <a:xfrm>
            <a:off x="5174851" y="5848451"/>
            <a:ext cx="2101967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ANSWER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6568" y="771734"/>
            <a:ext cx="4358074" cy="691575"/>
            <a:chOff x="321578" y="733909"/>
            <a:chExt cx="4425670" cy="830429"/>
          </a:xfrm>
        </p:grpSpPr>
        <p:sp>
          <p:nvSpPr>
            <p:cNvPr id="51" name="Rounded Rectangular Callout 50"/>
            <p:cNvSpPr/>
            <p:nvPr/>
          </p:nvSpPr>
          <p:spPr>
            <a:xfrm>
              <a:off x="321578" y="733909"/>
              <a:ext cx="4386804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0673" y="783148"/>
              <a:ext cx="4136575" cy="70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What’s the story title?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1247" y="788570"/>
            <a:ext cx="1950134" cy="691575"/>
            <a:chOff x="321578" y="733909"/>
            <a:chExt cx="4425670" cy="830429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321578" y="733909"/>
              <a:ext cx="4386804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0673" y="783148"/>
              <a:ext cx="4136575" cy="70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Trapped.</a:t>
              </a:r>
              <a:endParaRPr lang="en-US" sz="3200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3509760" y="1649297"/>
            <a:ext cx="1507530" cy="4272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7757" y="69751"/>
            <a:ext cx="934908" cy="9349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1779" y="1645527"/>
            <a:ext cx="4137260" cy="2025400"/>
            <a:chOff x="1173059" y="924450"/>
            <a:chExt cx="9144888" cy="44768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289" y="1387439"/>
              <a:ext cx="8900598" cy="38001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73059" y="924450"/>
              <a:ext cx="4058160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0137" y="1326676"/>
              <a:ext cx="3128077" cy="478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89870" y="1055614"/>
              <a:ext cx="3128077" cy="500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58679" y="4855589"/>
              <a:ext cx="2764465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4655" y="3299851"/>
            <a:ext cx="4351760" cy="2235465"/>
            <a:chOff x="1271328" y="918244"/>
            <a:chExt cx="9098750" cy="467395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328" y="1412022"/>
              <a:ext cx="9050543" cy="403395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438232" y="918244"/>
              <a:ext cx="2791908" cy="74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83441" y="1047557"/>
              <a:ext cx="2791908" cy="50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22601" y="5223366"/>
              <a:ext cx="647477" cy="368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/>
          <a:srcRect b="2080"/>
          <a:stretch>
            <a:fillRect/>
          </a:stretch>
        </p:blipFill>
        <p:spPr>
          <a:xfrm>
            <a:off x="6559332" y="3670927"/>
            <a:ext cx="3915709" cy="19761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14" y="1606779"/>
            <a:ext cx="4319801" cy="18201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>
            <a:fillRect/>
          </a:stretch>
        </p:blipFill>
        <p:spPr>
          <a:xfrm>
            <a:off x="16480" y="2043888"/>
            <a:ext cx="1950134" cy="3804563"/>
          </a:xfrm>
          <a:prstGeom prst="rect">
            <a:avLst/>
          </a:prstGeom>
        </p:spPr>
      </p:pic>
      <p:sp>
        <p:nvSpPr>
          <p:cNvPr id="48" name="Rectangle: Rounded Corners 13"/>
          <p:cNvSpPr/>
          <p:nvPr/>
        </p:nvSpPr>
        <p:spPr>
          <a:xfrm>
            <a:off x="5174851" y="5848451"/>
            <a:ext cx="2101967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ANSWER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6568" y="771734"/>
            <a:ext cx="4973832" cy="1118224"/>
            <a:chOff x="321578" y="733909"/>
            <a:chExt cx="4425670" cy="1342740"/>
          </a:xfrm>
        </p:grpSpPr>
        <p:sp>
          <p:nvSpPr>
            <p:cNvPr id="51" name="Rounded Rectangular Callout 50"/>
            <p:cNvSpPr/>
            <p:nvPr/>
          </p:nvSpPr>
          <p:spPr>
            <a:xfrm>
              <a:off x="321578" y="733909"/>
              <a:ext cx="4386804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0673" y="783148"/>
              <a:ext cx="4136575" cy="129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Who builds a sandcastle?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1547" y="804788"/>
            <a:ext cx="1502336" cy="691575"/>
            <a:chOff x="321578" y="733909"/>
            <a:chExt cx="3409429" cy="830429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321578" y="733909"/>
              <a:ext cx="3409429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0675" y="783148"/>
              <a:ext cx="3120332" cy="70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Lottie</a:t>
              </a:r>
              <a:endParaRPr lang="en-US" sz="3200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966614" y="2315471"/>
            <a:ext cx="1482711" cy="1077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7757" y="69751"/>
            <a:ext cx="934908" cy="9349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1779" y="1645527"/>
            <a:ext cx="4137260" cy="2025400"/>
            <a:chOff x="1173059" y="924450"/>
            <a:chExt cx="9144888" cy="44768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289" y="1387439"/>
              <a:ext cx="8900598" cy="38001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73059" y="924450"/>
              <a:ext cx="4058160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0137" y="1326676"/>
              <a:ext cx="3128077" cy="478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89870" y="1055614"/>
              <a:ext cx="3128077" cy="500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58679" y="4855589"/>
              <a:ext cx="2764465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4655" y="3299851"/>
            <a:ext cx="4351760" cy="2235465"/>
            <a:chOff x="1271328" y="918244"/>
            <a:chExt cx="9098750" cy="467395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328" y="1412022"/>
              <a:ext cx="9050543" cy="403395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438232" y="918244"/>
              <a:ext cx="2791908" cy="74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83441" y="1047557"/>
              <a:ext cx="2791908" cy="50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22601" y="5223366"/>
              <a:ext cx="647477" cy="368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/>
          <a:srcRect b="2080"/>
          <a:stretch>
            <a:fillRect/>
          </a:stretch>
        </p:blipFill>
        <p:spPr>
          <a:xfrm>
            <a:off x="6559332" y="3670927"/>
            <a:ext cx="3915709" cy="19761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14" y="1606779"/>
            <a:ext cx="4319801" cy="18201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>
            <a:fillRect/>
          </a:stretch>
        </p:blipFill>
        <p:spPr>
          <a:xfrm>
            <a:off x="16480" y="2043888"/>
            <a:ext cx="1950134" cy="3804563"/>
          </a:xfrm>
          <a:prstGeom prst="rect">
            <a:avLst/>
          </a:prstGeom>
        </p:spPr>
      </p:pic>
      <p:sp>
        <p:nvSpPr>
          <p:cNvPr id="48" name="Rectangle: Rounded Corners 13"/>
          <p:cNvSpPr/>
          <p:nvPr/>
        </p:nvSpPr>
        <p:spPr>
          <a:xfrm>
            <a:off x="5174851" y="5848451"/>
            <a:ext cx="2101967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ANSWER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6567" y="771734"/>
            <a:ext cx="5550171" cy="1118224"/>
            <a:chOff x="321578" y="733909"/>
            <a:chExt cx="4425670" cy="1342740"/>
          </a:xfrm>
        </p:grpSpPr>
        <p:sp>
          <p:nvSpPr>
            <p:cNvPr id="51" name="Rounded Rectangular Callout 50"/>
            <p:cNvSpPr/>
            <p:nvPr/>
          </p:nvSpPr>
          <p:spPr>
            <a:xfrm>
              <a:off x="321578" y="733909"/>
              <a:ext cx="4386804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0673" y="783148"/>
              <a:ext cx="4136575" cy="129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Who sees a dolphin in a net?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46140" y="953936"/>
            <a:ext cx="1020474" cy="691575"/>
            <a:chOff x="321578" y="733909"/>
            <a:chExt cx="3409429" cy="830429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321578" y="733909"/>
              <a:ext cx="3409429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0675" y="783148"/>
              <a:ext cx="3120332" cy="70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Ash</a:t>
              </a:r>
              <a:endParaRPr lang="en-US" sz="3200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2616296" y="3962089"/>
            <a:ext cx="2168346" cy="1289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7757" y="69751"/>
            <a:ext cx="934908" cy="9349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1779" y="1645527"/>
            <a:ext cx="4137260" cy="2025400"/>
            <a:chOff x="1173059" y="924450"/>
            <a:chExt cx="9144888" cy="44768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289" y="1387439"/>
              <a:ext cx="8900598" cy="38001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73059" y="924450"/>
              <a:ext cx="4058160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0137" y="1326676"/>
              <a:ext cx="3128077" cy="478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89870" y="1055614"/>
              <a:ext cx="3128077" cy="500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58679" y="4855589"/>
              <a:ext cx="2764465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4655" y="3299851"/>
            <a:ext cx="4351760" cy="2235465"/>
            <a:chOff x="1271328" y="918244"/>
            <a:chExt cx="9098750" cy="467395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328" y="1412022"/>
              <a:ext cx="9050543" cy="403395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438232" y="918244"/>
              <a:ext cx="2791908" cy="74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83441" y="1047557"/>
              <a:ext cx="2791908" cy="50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22601" y="5223366"/>
              <a:ext cx="647477" cy="368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/>
          <a:srcRect b="2080"/>
          <a:stretch>
            <a:fillRect/>
          </a:stretch>
        </p:blipFill>
        <p:spPr>
          <a:xfrm>
            <a:off x="6559332" y="3670927"/>
            <a:ext cx="3915709" cy="19761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14" y="1606779"/>
            <a:ext cx="4319801" cy="18201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>
            <a:fillRect/>
          </a:stretch>
        </p:blipFill>
        <p:spPr>
          <a:xfrm>
            <a:off x="16480" y="2043888"/>
            <a:ext cx="1950134" cy="3804563"/>
          </a:xfrm>
          <a:prstGeom prst="rect">
            <a:avLst/>
          </a:prstGeom>
        </p:spPr>
      </p:pic>
      <p:sp>
        <p:nvSpPr>
          <p:cNvPr id="48" name="Rectangle: Rounded Corners 13"/>
          <p:cNvSpPr/>
          <p:nvPr/>
        </p:nvSpPr>
        <p:spPr>
          <a:xfrm>
            <a:off x="5174851" y="5848451"/>
            <a:ext cx="2101967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ANSWER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6567" y="771734"/>
            <a:ext cx="4497473" cy="691575"/>
            <a:chOff x="321578" y="733909"/>
            <a:chExt cx="4386804" cy="830429"/>
          </a:xfrm>
        </p:grpSpPr>
        <p:sp>
          <p:nvSpPr>
            <p:cNvPr id="51" name="Rounded Rectangular Callout 50"/>
            <p:cNvSpPr/>
            <p:nvPr/>
          </p:nvSpPr>
          <p:spPr>
            <a:xfrm>
              <a:off x="321578" y="733909"/>
              <a:ext cx="4386804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8554" y="759039"/>
              <a:ext cx="4136575" cy="70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Who helps the dolphin?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1547" y="953046"/>
            <a:ext cx="758846" cy="691575"/>
            <a:chOff x="321578" y="733909"/>
            <a:chExt cx="2535324" cy="830429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321578" y="733909"/>
              <a:ext cx="2535323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0674" y="783148"/>
              <a:ext cx="2246228" cy="70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Bo</a:t>
              </a:r>
              <a:endParaRPr lang="en-US" sz="3200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7988886" y="4908504"/>
            <a:ext cx="1285744" cy="626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7757" y="69751"/>
            <a:ext cx="934908" cy="9349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31779" y="1645527"/>
            <a:ext cx="4137260" cy="2025400"/>
            <a:chOff x="1173059" y="924450"/>
            <a:chExt cx="9144888" cy="44768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289" y="1387439"/>
              <a:ext cx="8900598" cy="38001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73059" y="924450"/>
              <a:ext cx="4058160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0137" y="1326676"/>
              <a:ext cx="3128077" cy="478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89870" y="1055614"/>
              <a:ext cx="3128077" cy="500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58679" y="4855589"/>
              <a:ext cx="2764465" cy="54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4655" y="3299851"/>
            <a:ext cx="4351760" cy="2235465"/>
            <a:chOff x="1271328" y="918244"/>
            <a:chExt cx="9098750" cy="467395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328" y="1412022"/>
              <a:ext cx="9050543" cy="403395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438232" y="918244"/>
              <a:ext cx="2791908" cy="74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83441" y="1047557"/>
              <a:ext cx="2791908" cy="50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22601" y="5223366"/>
              <a:ext cx="647477" cy="368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/>
          <a:srcRect b="2080"/>
          <a:stretch>
            <a:fillRect/>
          </a:stretch>
        </p:blipFill>
        <p:spPr>
          <a:xfrm>
            <a:off x="6559332" y="3670927"/>
            <a:ext cx="3915709" cy="19761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14" y="1606779"/>
            <a:ext cx="4319801" cy="18201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l="31971" t="2930" r="32991"/>
          <a:stretch>
            <a:fillRect/>
          </a:stretch>
        </p:blipFill>
        <p:spPr>
          <a:xfrm>
            <a:off x="16480" y="2043888"/>
            <a:ext cx="1950134" cy="3804563"/>
          </a:xfrm>
          <a:prstGeom prst="rect">
            <a:avLst/>
          </a:prstGeom>
        </p:spPr>
      </p:pic>
      <p:sp>
        <p:nvSpPr>
          <p:cNvPr id="48" name="Rectangle: Rounded Corners 13"/>
          <p:cNvSpPr/>
          <p:nvPr/>
        </p:nvSpPr>
        <p:spPr>
          <a:xfrm>
            <a:off x="5174851" y="5848451"/>
            <a:ext cx="2101967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ANSWER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6567" y="771734"/>
            <a:ext cx="9468548" cy="1623288"/>
            <a:chOff x="321578" y="733909"/>
            <a:chExt cx="4238946" cy="1949210"/>
          </a:xfrm>
        </p:grpSpPr>
        <p:sp>
          <p:nvSpPr>
            <p:cNvPr id="51" name="Rounded Rectangular Callout 50"/>
            <p:cNvSpPr/>
            <p:nvPr/>
          </p:nvSpPr>
          <p:spPr>
            <a:xfrm>
              <a:off x="321578" y="733909"/>
              <a:ext cx="4238946" cy="830429"/>
            </a:xfrm>
            <a:prstGeom prst="wedgeRoundRectCallout">
              <a:avLst>
                <a:gd name="adj1" fmla="val -41318"/>
                <a:gd name="adj2" fmla="val 76667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9035" y="798304"/>
              <a:ext cx="4136575" cy="1884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How do the children feel when Bo helped the dolphin?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4585" y="750527"/>
            <a:ext cx="4674326" cy="1134553"/>
            <a:chOff x="321578" y="733909"/>
            <a:chExt cx="2297379" cy="1362348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321578" y="733909"/>
              <a:ext cx="2297379" cy="830429"/>
            </a:xfrm>
            <a:prstGeom prst="wedgeRoundRectCallout">
              <a:avLst>
                <a:gd name="adj1" fmla="val -41485"/>
                <a:gd name="adj2" fmla="val 837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2729" y="802756"/>
              <a:ext cx="2246228" cy="129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children are all happy.</a:t>
              </a:r>
              <a:endParaRPr lang="en-US" sz="3200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9226624" y="4931228"/>
            <a:ext cx="1248418" cy="6641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1196" y="5869588"/>
            <a:ext cx="75819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Have students look at Activity 1.</a:t>
            </a: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Then, put students in pairs to read the postcard quickly and tick the answer</a:t>
            </a:r>
            <a:r>
              <a:rPr lang="en-US" altLang="vi-VN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The teacher shows the answer</a:t>
            </a:r>
            <a:r>
              <a:rPr lang="en-US" altLang="vi-VN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to check. 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5758" y="678466"/>
            <a:ext cx="982489" cy="33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9386888" y="678466"/>
            <a:ext cx="1322446" cy="33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5467" y="69751"/>
            <a:ext cx="934908" cy="934908"/>
          </a:xfrm>
          <a:prstGeom prst="rect">
            <a:avLst/>
          </a:prstGeom>
        </p:spPr>
      </p:pic>
      <p:sp>
        <p:nvSpPr>
          <p:cNvPr id="3" name="Google Shape;281;p15"/>
          <p:cNvSpPr txBox="1"/>
          <p:nvPr/>
        </p:nvSpPr>
        <p:spPr>
          <a:xfrm>
            <a:off x="166257" y="13884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(p.111)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0139" y="1061020"/>
            <a:ext cx="9891353" cy="4281362"/>
            <a:chOff x="1603169" y="1188709"/>
            <a:chExt cx="9106165" cy="39415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169" y="1308012"/>
              <a:ext cx="8902214" cy="3822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195758" y="1188709"/>
              <a:ext cx="1513576" cy="427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13"/>
          <p:cNvSpPr/>
          <p:nvPr/>
        </p:nvSpPr>
        <p:spPr>
          <a:xfrm>
            <a:off x="1980431" y="4864647"/>
            <a:ext cx="2101967" cy="65042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SG" sz="3600" b="1" kern="0" dirty="0">
                <a:solidFill>
                  <a:srgbClr val="FFFFFF"/>
                </a:solidFill>
                <a:sym typeface="Arial" panose="020B0604020202020204"/>
              </a:rPr>
              <a:t>ANSWER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86" y="2764394"/>
            <a:ext cx="810986" cy="81098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181853" y="3214073"/>
            <a:ext cx="963386" cy="3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76257" y="3429000"/>
            <a:ext cx="1556657" cy="48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3254</Words>
  <Application>WPS Presentation</Application>
  <PresentationFormat>Widescreen</PresentationFormat>
  <Paragraphs>173</Paragraphs>
  <Slides>21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Arial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lenguyennhatha@outlook.com</dc:creator>
  <cp:lastModifiedBy>Toan Nguyen Thi</cp:lastModifiedBy>
  <cp:revision>21</cp:revision>
  <dcterms:created xsi:type="dcterms:W3CDTF">2024-02-29T08:20:00Z</dcterms:created>
  <dcterms:modified xsi:type="dcterms:W3CDTF">2024-11-14T18:40:08Z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7B0A2AA374EC4D8EB7C9A32E043FF715_12</vt:lpwstr>
  </property>
  <property fmtid="{D5CDD505-2E9C-101B-9397-08002B2CF9AE}" pid="3" name="KSOProductBuildVer">
    <vt:lpwstr>1033-12.2.0.18911</vt:lpwstr>
  </property>
</Properties>
</file>