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6" r:id="rId3"/>
    <p:sldId id="267" r:id="rId4"/>
    <p:sldId id="510" r:id="rId5"/>
    <p:sldId id="512" r:id="rId6"/>
    <p:sldId id="511" r:id="rId7"/>
    <p:sldId id="258" r:id="rId8"/>
    <p:sldId id="513" r:id="rId9"/>
    <p:sldId id="745" r:id="rId10"/>
    <p:sldId id="746" r:id="rId11"/>
    <p:sldId id="747" r:id="rId12"/>
    <p:sldId id="748" r:id="rId13"/>
    <p:sldId id="733" r:id="rId14"/>
    <p:sldId id="309" r:id="rId15"/>
    <p:sldId id="749" r:id="rId16"/>
    <p:sldId id="368" r:id="rId17"/>
    <p:sldId id="750" r:id="rId18"/>
    <p:sldId id="751" r:id="rId19"/>
    <p:sldId id="752" r:id="rId20"/>
    <p:sldId id="753" r:id="rId21"/>
    <p:sldId id="397" r:id="rId22"/>
    <p:sldId id="754" r:id="rId23"/>
    <p:sldId id="755" r:id="rId24"/>
    <p:sldId id="756" r:id="rId25"/>
    <p:sldId id="757" r:id="rId26"/>
    <p:sldId id="758" r:id="rId27"/>
    <p:sldId id="759" r:id="rId28"/>
    <p:sldId id="377" r:id="rId29"/>
    <p:sldId id="393" r:id="rId30"/>
    <p:sldId id="344" r:id="rId31"/>
    <p:sldId id="744" r:id="rId3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681"/>
    <a:srgbClr val="349DB8"/>
    <a:srgbClr val="FDBBE2"/>
    <a:srgbClr val="D679F4"/>
    <a:srgbClr val="F78437"/>
    <a:srgbClr val="F5FE9C"/>
    <a:srgbClr val="FBB32C"/>
    <a:srgbClr val="F88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5"/>
    <p:restoredTop sz="92523" autoAdjust="0"/>
  </p:normalViewPr>
  <p:slideViewPr>
    <p:cSldViewPr snapToGrid="0" snapToObjects="1">
      <p:cViewPr varScale="1">
        <p:scale>
          <a:sx n="61" d="100"/>
          <a:sy n="61" d="100"/>
        </p:scale>
        <p:origin x="82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9927B-6BBC-4CC1-B31D-D813ED0B47A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A3DD-F4F2-4A8C-A692-DB968704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5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41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5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4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5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50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2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54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09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80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11/18/2024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11/18/2024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11/18/2024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11/18/2024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11/18/2024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11/18/2024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11/18/2024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11/18/2024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11/18/2024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11/18/2024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11/18/2024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11/18/2024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svg"/><Relationship Id="rId18" Type="http://schemas.openxmlformats.org/officeDocument/2006/relationships/image" Target="../media/image28.sv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7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12" Type="http://schemas.openxmlformats.org/officeDocument/2006/relationships/image" Target="../media/image24.emf"/><Relationship Id="rId2" Type="http://schemas.openxmlformats.org/officeDocument/2006/relationships/audio" Target="../media/audio1.wav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3.sv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emf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20.svg"/><Relationship Id="rId10" Type="http://schemas.openxmlformats.org/officeDocument/2006/relationships/image" Target="../media/image21.png"/><Relationship Id="rId4" Type="http://schemas.openxmlformats.org/officeDocument/2006/relationships/image" Target="../media/image13.emf"/><Relationship Id="rId9" Type="http://schemas.openxmlformats.org/officeDocument/2006/relationships/image" Target="../media/image18.sv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sv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sv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sv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7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12" Type="http://schemas.openxmlformats.org/officeDocument/2006/relationships/image" Target="../media/image24.emf"/><Relationship Id="rId2" Type="http://schemas.openxmlformats.org/officeDocument/2006/relationships/audio" Target="../media/audio1.wav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3.sv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emf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12" Type="http://schemas.openxmlformats.org/officeDocument/2006/relationships/image" Target="../media/image23.sv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openxmlformats.org/officeDocument/2006/relationships/image" Target="../media/image28.svg"/><Relationship Id="rId10" Type="http://schemas.openxmlformats.org/officeDocument/2006/relationships/image" Target="../media/image21.png"/><Relationship Id="rId4" Type="http://schemas.openxmlformats.org/officeDocument/2006/relationships/image" Target="../media/image13.emf"/><Relationship Id="rId9" Type="http://schemas.openxmlformats.org/officeDocument/2006/relationships/image" Target="../media/image18.sv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2839209" y="2128837"/>
            <a:ext cx="7434948" cy="1795891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END-OF-TERM 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REVISION 2B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383259"/>
            <a:ext cx="5121406" cy="360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C0412-44B1-98F0-F8CD-05405A509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497" b="53258"/>
          <a:stretch/>
        </p:blipFill>
        <p:spPr>
          <a:xfrm>
            <a:off x="8104455" y="2887038"/>
            <a:ext cx="3310136" cy="325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75446-3B16-4A36-8430-D9329318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7000"/>
            <a:ext cx="12188298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FEF82D-A4C7-416A-8918-1FDA90C58579}"/>
              </a:ext>
            </a:extLst>
          </p:cNvPr>
          <p:cNvGrpSpPr/>
          <p:nvPr/>
        </p:nvGrpSpPr>
        <p:grpSpPr>
          <a:xfrm>
            <a:off x="387466" y="283039"/>
            <a:ext cx="2037252" cy="2042161"/>
            <a:chOff x="746650" y="525780"/>
            <a:chExt cx="1462673" cy="14661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2687C8-294C-4ABE-8AEA-63D771DB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650" y="525780"/>
              <a:ext cx="1462673" cy="14661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9E7654-0128-4D27-999D-A6BB29807440}"/>
                </a:ext>
              </a:extLst>
            </p:cNvPr>
            <p:cNvSpPr txBox="1"/>
            <p:nvPr/>
          </p:nvSpPr>
          <p:spPr>
            <a:xfrm>
              <a:off x="1112787" y="1003961"/>
              <a:ext cx="661996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Are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8BBD1A-7E82-4393-9A30-77D010657FE4}"/>
              </a:ext>
            </a:extLst>
          </p:cNvPr>
          <p:cNvGrpSpPr/>
          <p:nvPr/>
        </p:nvGrpSpPr>
        <p:grpSpPr>
          <a:xfrm>
            <a:off x="1169181" y="2798823"/>
            <a:ext cx="2037252" cy="2037253"/>
            <a:chOff x="746650" y="527542"/>
            <a:chExt cx="1462673" cy="14626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8675A4-F523-4413-B4B1-43980EAE8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9C37F6-DED5-4B3A-9E89-2DAF6443FF16}"/>
                </a:ext>
              </a:extLst>
            </p:cNvPr>
            <p:cNvSpPr txBox="1"/>
            <p:nvPr/>
          </p:nvSpPr>
          <p:spPr>
            <a:xfrm>
              <a:off x="1152638" y="972535"/>
              <a:ext cx="664298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Barlow"/>
                </a:rPr>
                <a:t>you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E151C4-9AA8-4D23-A6E7-1CC789BBCF64}"/>
              </a:ext>
            </a:extLst>
          </p:cNvPr>
          <p:cNvGrpSpPr/>
          <p:nvPr/>
        </p:nvGrpSpPr>
        <p:grpSpPr>
          <a:xfrm>
            <a:off x="2957274" y="885117"/>
            <a:ext cx="2037252" cy="2037253"/>
            <a:chOff x="746650" y="527542"/>
            <a:chExt cx="1462673" cy="14626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26B5D0-FA62-47CE-9DAF-E976754F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055737-835F-4A63-BE8C-87D199DC9193}"/>
                </a:ext>
              </a:extLst>
            </p:cNvPr>
            <p:cNvSpPr txBox="1"/>
            <p:nvPr/>
          </p:nvSpPr>
          <p:spPr>
            <a:xfrm>
              <a:off x="1002550" y="989929"/>
              <a:ext cx="950873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going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D4EA12-88A9-4739-A63A-181A6E986603}"/>
              </a:ext>
            </a:extLst>
          </p:cNvPr>
          <p:cNvGrpSpPr/>
          <p:nvPr/>
        </p:nvGrpSpPr>
        <p:grpSpPr>
          <a:xfrm>
            <a:off x="4633770" y="2812930"/>
            <a:ext cx="2037252" cy="2037253"/>
            <a:chOff x="731988" y="433461"/>
            <a:chExt cx="1462673" cy="146267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F8BB70-3A47-4BE7-B4F5-A3A2CD0D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31988" y="433461"/>
              <a:ext cx="1462673" cy="146267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AFE55D-AE73-447A-9D52-00CBFA66C3C3}"/>
                </a:ext>
              </a:extLst>
            </p:cNvPr>
            <p:cNvSpPr txBox="1"/>
            <p:nvPr/>
          </p:nvSpPr>
          <p:spPr>
            <a:xfrm>
              <a:off x="1240487" y="854322"/>
              <a:ext cx="442175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to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82609C-CFFB-4339-9DC0-81F8225460A2}"/>
              </a:ext>
            </a:extLst>
          </p:cNvPr>
          <p:cNvGrpSpPr/>
          <p:nvPr/>
        </p:nvGrpSpPr>
        <p:grpSpPr>
          <a:xfrm>
            <a:off x="5717003" y="226980"/>
            <a:ext cx="2037252" cy="2032081"/>
            <a:chOff x="746650" y="529399"/>
            <a:chExt cx="1462673" cy="14589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99994B-1F9D-4C5A-991F-79B26887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50" y="529399"/>
              <a:ext cx="1462673" cy="14589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99D669-DE02-433F-9B64-0620B5983FE8}"/>
                </a:ext>
              </a:extLst>
            </p:cNvPr>
            <p:cNvSpPr txBox="1"/>
            <p:nvPr/>
          </p:nvSpPr>
          <p:spPr>
            <a:xfrm>
              <a:off x="1227551" y="999866"/>
              <a:ext cx="500872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go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9FCD0E-3049-4DC8-B601-6EE286A1EC6D}"/>
              </a:ext>
            </a:extLst>
          </p:cNvPr>
          <p:cNvGrpSpPr/>
          <p:nvPr/>
        </p:nvGrpSpPr>
        <p:grpSpPr>
          <a:xfrm>
            <a:off x="704957" y="5202482"/>
            <a:ext cx="8225163" cy="1226833"/>
            <a:chOff x="411480" y="5202482"/>
            <a:chExt cx="8225163" cy="1226833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3BFB64-BE4B-47EF-9DE9-DE5B0A3F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1480" y="5202482"/>
              <a:ext cx="8201397" cy="122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9056DE-0C2E-4A1C-B32A-77582CF6A2FB}"/>
                </a:ext>
              </a:extLst>
            </p:cNvPr>
            <p:cNvSpPr txBox="1"/>
            <p:nvPr/>
          </p:nvSpPr>
          <p:spPr>
            <a:xfrm>
              <a:off x="475576" y="5473352"/>
              <a:ext cx="8161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Are you going to go mountain biking?</a:t>
              </a:r>
            </a:p>
          </p:txBody>
        </p:sp>
      </p:grpSp>
      <p:pic>
        <p:nvPicPr>
          <p:cNvPr id="50" name="Picture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1C55E1-32CD-4D38-A1BC-FA2294F9B7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3088" y="5354853"/>
            <a:ext cx="2437460" cy="9220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12191B-7C9B-4823-A231-EBF356FE4116}"/>
              </a:ext>
            </a:extLst>
          </p:cNvPr>
          <p:cNvGrpSpPr/>
          <p:nvPr/>
        </p:nvGrpSpPr>
        <p:grpSpPr>
          <a:xfrm>
            <a:off x="7754255" y="2395381"/>
            <a:ext cx="2437460" cy="2214867"/>
            <a:chOff x="748506" y="398165"/>
            <a:chExt cx="1750008" cy="15901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3F4F56A-DD42-4231-A541-2E629EB2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48506" y="398165"/>
              <a:ext cx="1750008" cy="15901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F28AEF-CCAE-4407-8C5A-08D4845CCE0D}"/>
                </a:ext>
              </a:extLst>
            </p:cNvPr>
            <p:cNvSpPr txBox="1"/>
            <p:nvPr/>
          </p:nvSpPr>
          <p:spPr>
            <a:xfrm>
              <a:off x="862651" y="916628"/>
              <a:ext cx="1521718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mountain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FDFE366-5741-FC50-1D33-0788798F5C3F}"/>
              </a:ext>
            </a:extLst>
          </p:cNvPr>
          <p:cNvGrpSpPr/>
          <p:nvPr/>
        </p:nvGrpSpPr>
        <p:grpSpPr>
          <a:xfrm>
            <a:off x="9639655" y="363300"/>
            <a:ext cx="2032080" cy="2032081"/>
            <a:chOff x="748506" y="529399"/>
            <a:chExt cx="1458960" cy="1458961"/>
          </a:xfrm>
        </p:grpSpPr>
        <p:pic>
          <p:nvPicPr>
            <p:cNvPr id="3" name="Picture 23">
              <a:extLst>
                <a:ext uri="{FF2B5EF4-FFF2-40B4-BE49-F238E27FC236}">
                  <a16:creationId xmlns:a16="http://schemas.microsoft.com/office/drawing/2014/main" id="{42074A23-4A84-105E-C66A-DF7360E95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748506" y="529399"/>
              <a:ext cx="1458960" cy="145896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D4BE3B-1741-8295-6593-BDAF6184D84A}"/>
                </a:ext>
              </a:extLst>
            </p:cNvPr>
            <p:cNvSpPr txBox="1"/>
            <p:nvPr/>
          </p:nvSpPr>
          <p:spPr>
            <a:xfrm>
              <a:off x="875954" y="989719"/>
              <a:ext cx="1204070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Barlow"/>
                </a:rPr>
                <a:t>biking?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30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75446-3B16-4A36-8430-D9329318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FEF82D-A4C7-416A-8918-1FDA90C58579}"/>
              </a:ext>
            </a:extLst>
          </p:cNvPr>
          <p:cNvGrpSpPr/>
          <p:nvPr/>
        </p:nvGrpSpPr>
        <p:grpSpPr>
          <a:xfrm>
            <a:off x="563770" y="706567"/>
            <a:ext cx="2037252" cy="2042161"/>
            <a:chOff x="746650" y="525780"/>
            <a:chExt cx="1462673" cy="14661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2687C8-294C-4ABE-8AEA-63D771DB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650" y="525780"/>
              <a:ext cx="1462673" cy="14661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9E7654-0128-4D27-999D-A6BB29807440}"/>
                </a:ext>
              </a:extLst>
            </p:cNvPr>
            <p:cNvSpPr txBox="1"/>
            <p:nvPr/>
          </p:nvSpPr>
          <p:spPr>
            <a:xfrm>
              <a:off x="1133427" y="981360"/>
              <a:ext cx="536549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My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8BBD1A-7E82-4393-9A30-77D010657FE4}"/>
              </a:ext>
            </a:extLst>
          </p:cNvPr>
          <p:cNvGrpSpPr/>
          <p:nvPr/>
        </p:nvGrpSpPr>
        <p:grpSpPr>
          <a:xfrm>
            <a:off x="1722010" y="2854050"/>
            <a:ext cx="2037252" cy="2037253"/>
            <a:chOff x="746650" y="527542"/>
            <a:chExt cx="1462673" cy="14626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8675A4-F523-4413-B4B1-43980EAE8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9C37F6-DED5-4B3A-9E89-2DAF6443FF16}"/>
                </a:ext>
              </a:extLst>
            </p:cNvPr>
            <p:cNvSpPr txBox="1"/>
            <p:nvPr/>
          </p:nvSpPr>
          <p:spPr>
            <a:xfrm>
              <a:off x="1015788" y="1026857"/>
              <a:ext cx="884120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wore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E151C4-9AA8-4D23-A6E7-1CC789BBCF64}"/>
              </a:ext>
            </a:extLst>
          </p:cNvPr>
          <p:cNvGrpSpPr/>
          <p:nvPr/>
        </p:nvGrpSpPr>
        <p:grpSpPr>
          <a:xfrm>
            <a:off x="3540414" y="676432"/>
            <a:ext cx="2037252" cy="2037253"/>
            <a:chOff x="746650" y="527542"/>
            <a:chExt cx="1462673" cy="14626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26B5D0-FA62-47CE-9DAF-E976754F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055737-835F-4A63-BE8C-87D199DC9193}"/>
                </a:ext>
              </a:extLst>
            </p:cNvPr>
            <p:cNvSpPr txBox="1"/>
            <p:nvPr/>
          </p:nvSpPr>
          <p:spPr>
            <a:xfrm>
              <a:off x="1071911" y="1004757"/>
              <a:ext cx="757521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nice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82609C-CFFB-4339-9DC0-81F8225460A2}"/>
              </a:ext>
            </a:extLst>
          </p:cNvPr>
          <p:cNvGrpSpPr/>
          <p:nvPr/>
        </p:nvGrpSpPr>
        <p:grpSpPr>
          <a:xfrm>
            <a:off x="6561407" y="350780"/>
            <a:ext cx="2037252" cy="2032081"/>
            <a:chOff x="746650" y="529399"/>
            <a:chExt cx="1462673" cy="14589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99994B-1F9D-4C5A-991F-79B26887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50" y="529399"/>
              <a:ext cx="1462673" cy="14589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99D669-DE02-433F-9B64-0620B5983FE8}"/>
                </a:ext>
              </a:extLst>
            </p:cNvPr>
            <p:cNvSpPr txBox="1"/>
            <p:nvPr/>
          </p:nvSpPr>
          <p:spPr>
            <a:xfrm>
              <a:off x="817831" y="1008399"/>
              <a:ext cx="1320311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Barlow"/>
                </a:rPr>
                <a:t>c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lothes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9FCD0E-3049-4DC8-B601-6EE286A1EC6D}"/>
              </a:ext>
            </a:extLst>
          </p:cNvPr>
          <p:cNvGrpSpPr/>
          <p:nvPr/>
        </p:nvGrpSpPr>
        <p:grpSpPr>
          <a:xfrm>
            <a:off x="704957" y="5202482"/>
            <a:ext cx="8201397" cy="1226833"/>
            <a:chOff x="411480" y="5202482"/>
            <a:chExt cx="8201397" cy="1226833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3BFB64-BE4B-47EF-9DE9-DE5B0A3F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1480" y="5202482"/>
              <a:ext cx="8201397" cy="122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9056DE-0C2E-4A1C-B32A-77582CF6A2FB}"/>
                </a:ext>
              </a:extLst>
            </p:cNvPr>
            <p:cNvSpPr txBox="1"/>
            <p:nvPr/>
          </p:nvSpPr>
          <p:spPr>
            <a:xfrm>
              <a:off x="1557002" y="5487730"/>
              <a:ext cx="61693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My dad wore very nice clothes.</a:t>
              </a:r>
            </a:p>
          </p:txBody>
        </p:sp>
      </p:grpSp>
      <p:pic>
        <p:nvPicPr>
          <p:cNvPr id="50" name="Picture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1C55E1-32CD-4D38-A1BC-FA2294F9B7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3088" y="5354853"/>
            <a:ext cx="2437460" cy="9220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4C92E02-2CE4-4EEB-A02D-B885D8C31709}"/>
              </a:ext>
            </a:extLst>
          </p:cNvPr>
          <p:cNvGrpSpPr/>
          <p:nvPr/>
        </p:nvGrpSpPr>
        <p:grpSpPr>
          <a:xfrm>
            <a:off x="8359738" y="1968014"/>
            <a:ext cx="2032080" cy="2032081"/>
            <a:chOff x="748506" y="529399"/>
            <a:chExt cx="1458960" cy="1458961"/>
          </a:xfrm>
        </p:grpSpPr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5AD8AA5E-8385-428B-A4A5-4319623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748506" y="529399"/>
              <a:ext cx="1458960" cy="145896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E77935-7345-4D73-9C6E-D8E0128A0902}"/>
                </a:ext>
              </a:extLst>
            </p:cNvPr>
            <p:cNvSpPr txBox="1"/>
            <p:nvPr/>
          </p:nvSpPr>
          <p:spPr>
            <a:xfrm>
              <a:off x="1136631" y="989719"/>
              <a:ext cx="682713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Barlow"/>
                </a:rPr>
                <a:t>dad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5A30044-86F9-2EC9-4EF1-C96F8750986C}"/>
              </a:ext>
            </a:extLst>
          </p:cNvPr>
          <p:cNvGrpSpPr/>
          <p:nvPr/>
        </p:nvGrpSpPr>
        <p:grpSpPr>
          <a:xfrm>
            <a:off x="5423321" y="2774045"/>
            <a:ext cx="2037252" cy="2037253"/>
            <a:chOff x="746650" y="527542"/>
            <a:chExt cx="1462673" cy="1462674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DE3ADC71-23E1-F5CB-DFED-FAA7CFD36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B827B9-1DCF-6643-04CA-2F3064549523}"/>
                </a:ext>
              </a:extLst>
            </p:cNvPr>
            <p:cNvSpPr txBox="1"/>
            <p:nvPr/>
          </p:nvSpPr>
          <p:spPr>
            <a:xfrm>
              <a:off x="1071498" y="1008393"/>
              <a:ext cx="779388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Barlow"/>
                </a:rPr>
                <a:t>very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74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75446-3B16-4A36-8430-D9329318B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FEF82D-A4C7-416A-8918-1FDA90C58579}"/>
              </a:ext>
            </a:extLst>
          </p:cNvPr>
          <p:cNvGrpSpPr/>
          <p:nvPr/>
        </p:nvGrpSpPr>
        <p:grpSpPr>
          <a:xfrm>
            <a:off x="1451789" y="849163"/>
            <a:ext cx="2037252" cy="2042161"/>
            <a:chOff x="746650" y="525780"/>
            <a:chExt cx="1462673" cy="14661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2687C8-294C-4ABE-8AEA-63D771DB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650" y="525780"/>
              <a:ext cx="1462673" cy="14661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9E7654-0128-4D27-999D-A6BB29807440}"/>
                </a:ext>
              </a:extLst>
            </p:cNvPr>
            <p:cNvSpPr txBox="1"/>
            <p:nvPr/>
          </p:nvSpPr>
          <p:spPr>
            <a:xfrm>
              <a:off x="773686" y="997734"/>
              <a:ext cx="1307650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climbed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8BBD1A-7E82-4393-9A30-77D010657FE4}"/>
              </a:ext>
            </a:extLst>
          </p:cNvPr>
          <p:cNvGrpSpPr/>
          <p:nvPr/>
        </p:nvGrpSpPr>
        <p:grpSpPr>
          <a:xfrm>
            <a:off x="2842823" y="2834278"/>
            <a:ext cx="2037252" cy="2037253"/>
            <a:chOff x="913788" y="410968"/>
            <a:chExt cx="1462673" cy="14626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8675A4-F523-4413-B4B1-43980EAE8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13788" y="410968"/>
              <a:ext cx="1462673" cy="14626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9C37F6-DED5-4B3A-9E89-2DAF6443FF16}"/>
                </a:ext>
              </a:extLst>
            </p:cNvPr>
            <p:cNvSpPr txBox="1"/>
            <p:nvPr/>
          </p:nvSpPr>
          <p:spPr>
            <a:xfrm>
              <a:off x="1334842" y="910605"/>
              <a:ext cx="620565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the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E151C4-9AA8-4D23-A6E7-1CC789BBCF64}"/>
              </a:ext>
            </a:extLst>
          </p:cNvPr>
          <p:cNvGrpSpPr/>
          <p:nvPr/>
        </p:nvGrpSpPr>
        <p:grpSpPr>
          <a:xfrm>
            <a:off x="4725730" y="782961"/>
            <a:ext cx="2037252" cy="2037253"/>
            <a:chOff x="746650" y="527542"/>
            <a:chExt cx="1462673" cy="14626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26B5D0-FA62-47CE-9DAF-E976754F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055737-835F-4A63-BE8C-87D199DC9193}"/>
                </a:ext>
              </a:extLst>
            </p:cNvPr>
            <p:cNvSpPr txBox="1"/>
            <p:nvPr/>
          </p:nvSpPr>
          <p:spPr>
            <a:xfrm>
              <a:off x="1107583" y="968517"/>
              <a:ext cx="691920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She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82609C-CFFB-4339-9DC0-81F8225460A2}"/>
              </a:ext>
            </a:extLst>
          </p:cNvPr>
          <p:cNvGrpSpPr/>
          <p:nvPr/>
        </p:nvGrpSpPr>
        <p:grpSpPr>
          <a:xfrm>
            <a:off x="8679434" y="1436495"/>
            <a:ext cx="2399898" cy="2177122"/>
            <a:chOff x="760568" y="485341"/>
            <a:chExt cx="1723040" cy="156309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99994B-1F9D-4C5A-991F-79B26887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568" y="485341"/>
              <a:ext cx="1698956" cy="156309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99D669-DE02-433F-9B64-0620B5983FE8}"/>
                </a:ext>
              </a:extLst>
            </p:cNvPr>
            <p:cNvSpPr txBox="1"/>
            <p:nvPr/>
          </p:nvSpPr>
          <p:spPr>
            <a:xfrm>
              <a:off x="784652" y="1022285"/>
              <a:ext cx="1698956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Barlow"/>
                </a:rPr>
                <a:t>y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esterday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9FCD0E-3049-4DC8-B601-6EE286A1EC6D}"/>
              </a:ext>
            </a:extLst>
          </p:cNvPr>
          <p:cNvGrpSpPr/>
          <p:nvPr/>
        </p:nvGrpSpPr>
        <p:grpSpPr>
          <a:xfrm>
            <a:off x="704957" y="5202482"/>
            <a:ext cx="8201397" cy="1226833"/>
            <a:chOff x="411480" y="5202482"/>
            <a:chExt cx="8201397" cy="1226833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3BFB64-BE4B-47EF-9DE9-DE5B0A3F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1480" y="5202482"/>
              <a:ext cx="8201397" cy="122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9056DE-0C2E-4A1C-B32A-77582CF6A2FB}"/>
                </a:ext>
              </a:extLst>
            </p:cNvPr>
            <p:cNvSpPr txBox="1"/>
            <p:nvPr/>
          </p:nvSpPr>
          <p:spPr>
            <a:xfrm>
              <a:off x="1080928" y="5510393"/>
              <a:ext cx="6862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She climbed the mountain yesterday.</a:t>
              </a:r>
            </a:p>
          </p:txBody>
        </p:sp>
      </p:grpSp>
      <p:pic>
        <p:nvPicPr>
          <p:cNvPr id="50" name="Picture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1C55E1-32CD-4D38-A1BC-FA2294F9B7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3088" y="5354853"/>
            <a:ext cx="2437460" cy="9220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A30044-86F9-2EC9-4EF1-C96F8750986C}"/>
              </a:ext>
            </a:extLst>
          </p:cNvPr>
          <p:cNvGrpSpPr/>
          <p:nvPr/>
        </p:nvGrpSpPr>
        <p:grpSpPr>
          <a:xfrm>
            <a:off x="6369860" y="2740706"/>
            <a:ext cx="2276029" cy="2177122"/>
            <a:chOff x="575217" y="427122"/>
            <a:chExt cx="1634106" cy="1563095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DE3ADC71-23E1-F5CB-DFED-FAA7CFD36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575217" y="427122"/>
              <a:ext cx="1634106" cy="156309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B827B9-1DCF-6643-04CA-2F3064549523}"/>
                </a:ext>
              </a:extLst>
            </p:cNvPr>
            <p:cNvSpPr txBox="1"/>
            <p:nvPr/>
          </p:nvSpPr>
          <p:spPr>
            <a:xfrm>
              <a:off x="631411" y="958830"/>
              <a:ext cx="1521718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Barlow"/>
                </a:rPr>
                <a:t>mountain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52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CAC57864-0E1E-AC53-24BD-725BF705FFE1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D5A72E-95AC-A77A-C39F-E2EA5326ECD2}"/>
              </a:ext>
            </a:extLst>
          </p:cNvPr>
          <p:cNvSpPr/>
          <p:nvPr/>
        </p:nvSpPr>
        <p:spPr>
          <a:xfrm>
            <a:off x="2708456" y="981938"/>
            <a:ext cx="6775086" cy="5847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PRE LISTENING – Activity: Guess the answer</a:t>
            </a: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88321EAB-6D0B-1EB4-DD0C-8EBA38E19CB3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56872-CF91-0DFD-34F2-B0C6E2D1BA99}"/>
              </a:ext>
            </a:extLst>
          </p:cNvPr>
          <p:cNvSpPr txBox="1"/>
          <p:nvPr/>
        </p:nvSpPr>
        <p:spPr>
          <a:xfrm>
            <a:off x="3008371" y="6139670"/>
            <a:ext cx="6475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   Ask students to work in pairs to guess the answers True or False.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on “Example” to show.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64761-EBB0-D3EA-22A6-E233204CB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97" y="2238595"/>
            <a:ext cx="10333205" cy="238080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A6B33-882D-2507-8962-4BFBEC6F03D1}"/>
              </a:ext>
            </a:extLst>
          </p:cNvPr>
          <p:cNvSpPr/>
          <p:nvPr/>
        </p:nvSpPr>
        <p:spPr>
          <a:xfrm>
            <a:off x="5343010" y="5023037"/>
            <a:ext cx="1505980" cy="536497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Example</a:t>
            </a: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C3AF9B5B-3F7F-B7A7-C602-12A1CD19F315}"/>
              </a:ext>
            </a:extLst>
          </p:cNvPr>
          <p:cNvSpPr/>
          <p:nvPr/>
        </p:nvSpPr>
        <p:spPr>
          <a:xfrm>
            <a:off x="8646908" y="2091053"/>
            <a:ext cx="1097167" cy="669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3BA6474F-29A5-9B24-0FC2-490CEAFC7A31}"/>
              </a:ext>
            </a:extLst>
          </p:cNvPr>
          <p:cNvSpPr/>
          <p:nvPr/>
        </p:nvSpPr>
        <p:spPr>
          <a:xfrm>
            <a:off x="8672125" y="2685927"/>
            <a:ext cx="1097167" cy="669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C90C536F-8083-D106-CB49-AB96AE4A140B}"/>
              </a:ext>
            </a:extLst>
          </p:cNvPr>
          <p:cNvSpPr/>
          <p:nvPr/>
        </p:nvSpPr>
        <p:spPr>
          <a:xfrm>
            <a:off x="8646907" y="3259608"/>
            <a:ext cx="1097167" cy="669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3E5AE2B8-25A6-D2A7-AAEE-28F1EE1ACF50}"/>
              </a:ext>
            </a:extLst>
          </p:cNvPr>
          <p:cNvSpPr/>
          <p:nvPr/>
        </p:nvSpPr>
        <p:spPr>
          <a:xfrm>
            <a:off x="8643548" y="3854482"/>
            <a:ext cx="1097167" cy="669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5515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885F80F4-9463-8D6D-3A19-1312C2FFB68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C38C2-F326-1283-9AB8-2ECAA13BEEAA}"/>
              </a:ext>
            </a:extLst>
          </p:cNvPr>
          <p:cNvSpPr txBox="1"/>
          <p:nvPr/>
        </p:nvSpPr>
        <p:spPr>
          <a:xfrm>
            <a:off x="3729353" y="5837492"/>
            <a:ext cx="5462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Play the audio, students listen and circle True or False.</a:t>
            </a:r>
          </a:p>
          <a:p>
            <a:r>
              <a:rPr lang="en-US" dirty="0"/>
              <a:t>- Ask students to work in pairs to compare answers.</a:t>
            </a:r>
          </a:p>
          <a:p>
            <a:r>
              <a:rPr lang="en-US" dirty="0"/>
              <a:t>- Check the answers with the whole class.</a:t>
            </a:r>
            <a:endParaRPr lang="en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E9529F-0910-272A-B9A2-AC8F986B8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2" y="1534660"/>
            <a:ext cx="10515600" cy="3072507"/>
          </a:xfrm>
          <a:prstGeom prst="rect">
            <a:avLst/>
          </a:prstGeom>
        </p:spPr>
      </p:pic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9E36FE08-1E45-025D-326A-52E9831A53E5}"/>
              </a:ext>
            </a:extLst>
          </p:cNvPr>
          <p:cNvSpPr/>
          <p:nvPr/>
        </p:nvSpPr>
        <p:spPr>
          <a:xfrm>
            <a:off x="5343010" y="5023037"/>
            <a:ext cx="1505980" cy="536497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Answer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D012DB-84A9-D577-3FC6-0DB69F97AAC4}"/>
              </a:ext>
            </a:extLst>
          </p:cNvPr>
          <p:cNvSpPr/>
          <p:nvPr/>
        </p:nvSpPr>
        <p:spPr>
          <a:xfrm>
            <a:off x="6743700" y="1728788"/>
            <a:ext cx="3944772" cy="476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107E8B-6F4A-4BDF-6177-942233AEC85E}"/>
              </a:ext>
            </a:extLst>
          </p:cNvPr>
          <p:cNvSpPr/>
          <p:nvPr/>
        </p:nvSpPr>
        <p:spPr>
          <a:xfrm>
            <a:off x="6806127" y="2347460"/>
            <a:ext cx="8128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8" name="T2.02.mp3">
            <a:hlinkClick r:id="" action="ppaction://media"/>
            <a:extLst>
              <a:ext uri="{FF2B5EF4-FFF2-40B4-BE49-F238E27FC236}">
                <a16:creationId xmlns:a16="http://schemas.microsoft.com/office/drawing/2014/main" id="{36C8F44D-3AEA-5C66-B8BE-3D8F3203F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9711" y="1534660"/>
            <a:ext cx="812800" cy="8128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8645526-7D95-61C0-92E3-6E9B2A11987C}"/>
              </a:ext>
            </a:extLst>
          </p:cNvPr>
          <p:cNvSpPr/>
          <p:nvPr/>
        </p:nvSpPr>
        <p:spPr>
          <a:xfrm>
            <a:off x="5909743" y="2880860"/>
            <a:ext cx="8128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6A45E6-60B3-0AE3-C553-DABDBD58D05A}"/>
              </a:ext>
            </a:extLst>
          </p:cNvPr>
          <p:cNvSpPr/>
          <p:nvPr/>
        </p:nvSpPr>
        <p:spPr>
          <a:xfrm>
            <a:off x="6806127" y="3477313"/>
            <a:ext cx="8128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B53A0B-17DE-42E1-DBB2-C0D0C20E7900}"/>
              </a:ext>
            </a:extLst>
          </p:cNvPr>
          <p:cNvSpPr/>
          <p:nvPr/>
        </p:nvSpPr>
        <p:spPr>
          <a:xfrm>
            <a:off x="5909743" y="4009126"/>
            <a:ext cx="8128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684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885F80F4-9463-8D6D-3A19-1312C2FFB68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C38C2-F326-1283-9AB8-2ECAA13BEEAA}"/>
              </a:ext>
            </a:extLst>
          </p:cNvPr>
          <p:cNvSpPr txBox="1"/>
          <p:nvPr/>
        </p:nvSpPr>
        <p:spPr>
          <a:xfrm>
            <a:off x="3193910" y="5838679"/>
            <a:ext cx="6812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Play the audio again, students listen and correct the false sentences.</a:t>
            </a:r>
          </a:p>
          <a:p>
            <a:r>
              <a:rPr lang="en-US" dirty="0"/>
              <a:t>- Ask students to work in pairs to compare answers.</a:t>
            </a:r>
          </a:p>
          <a:p>
            <a:r>
              <a:rPr lang="en-US" dirty="0"/>
              <a:t>- Check the answers with the whole class.</a:t>
            </a:r>
            <a:endParaRPr lang="en-VN" dirty="0"/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9E36FE08-1E45-025D-326A-52E9831A53E5}"/>
              </a:ext>
            </a:extLst>
          </p:cNvPr>
          <p:cNvSpPr/>
          <p:nvPr/>
        </p:nvSpPr>
        <p:spPr>
          <a:xfrm>
            <a:off x="5343010" y="5023037"/>
            <a:ext cx="1505980" cy="536497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4672A5-1499-2FCC-DDC0-8DC876E17826}"/>
              </a:ext>
            </a:extLst>
          </p:cNvPr>
          <p:cNvGrpSpPr/>
          <p:nvPr/>
        </p:nvGrpSpPr>
        <p:grpSpPr>
          <a:xfrm>
            <a:off x="652462" y="1534660"/>
            <a:ext cx="10515600" cy="3072507"/>
            <a:chOff x="652462" y="1534660"/>
            <a:chExt cx="10515600" cy="30725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E9529F-0910-272A-B9A2-AC8F986B8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462" y="1534660"/>
              <a:ext cx="10515600" cy="307250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D012DB-84A9-D577-3FC6-0DB69F97AAC4}"/>
                </a:ext>
              </a:extLst>
            </p:cNvPr>
            <p:cNvSpPr/>
            <p:nvPr/>
          </p:nvSpPr>
          <p:spPr>
            <a:xfrm>
              <a:off x="2371370" y="1675568"/>
              <a:ext cx="8337963" cy="476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VN" sz="2800" b="1" dirty="0">
                  <a:solidFill>
                    <a:schemeClr val="tx1"/>
                  </a:solidFill>
                </a:rPr>
                <a:t>Listen and correct the false sentences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26107E8B-6F4A-4BDF-6177-942233AEC85E}"/>
              </a:ext>
            </a:extLst>
          </p:cNvPr>
          <p:cNvSpPr/>
          <p:nvPr/>
        </p:nvSpPr>
        <p:spPr>
          <a:xfrm>
            <a:off x="6806127" y="2347460"/>
            <a:ext cx="8128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8" name="T2.02.mp3">
            <a:hlinkClick r:id="" action="ppaction://media"/>
            <a:extLst>
              <a:ext uri="{FF2B5EF4-FFF2-40B4-BE49-F238E27FC236}">
                <a16:creationId xmlns:a16="http://schemas.microsoft.com/office/drawing/2014/main" id="{36C8F44D-3AEA-5C66-B8BE-3D8F3203F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5694" y="1224738"/>
            <a:ext cx="812800" cy="8128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8645526-7D95-61C0-92E3-6E9B2A11987C}"/>
              </a:ext>
            </a:extLst>
          </p:cNvPr>
          <p:cNvSpPr/>
          <p:nvPr/>
        </p:nvSpPr>
        <p:spPr>
          <a:xfrm>
            <a:off x="5909743" y="2880860"/>
            <a:ext cx="8128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6A45E6-60B3-0AE3-C553-DABDBD58D05A}"/>
              </a:ext>
            </a:extLst>
          </p:cNvPr>
          <p:cNvSpPr/>
          <p:nvPr/>
        </p:nvSpPr>
        <p:spPr>
          <a:xfrm>
            <a:off x="6806127" y="3477313"/>
            <a:ext cx="8128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B53A0B-17DE-42E1-DBB2-C0D0C20E7900}"/>
              </a:ext>
            </a:extLst>
          </p:cNvPr>
          <p:cNvSpPr/>
          <p:nvPr/>
        </p:nvSpPr>
        <p:spPr>
          <a:xfrm>
            <a:off x="5909743" y="4009126"/>
            <a:ext cx="8128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0C73C130-3C5F-A98B-D570-EB0B7B03376D}"/>
              </a:ext>
            </a:extLst>
          </p:cNvPr>
          <p:cNvSpPr/>
          <p:nvPr/>
        </p:nvSpPr>
        <p:spPr>
          <a:xfrm>
            <a:off x="7467187" y="2056268"/>
            <a:ext cx="3930239" cy="669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Lily invited Ellie to the party but she didn’t go.</a:t>
            </a: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BFB4BDEA-7213-1116-3586-C1B31C0BAB84}"/>
              </a:ext>
            </a:extLst>
          </p:cNvPr>
          <p:cNvSpPr/>
          <p:nvPr/>
        </p:nvSpPr>
        <p:spPr>
          <a:xfrm>
            <a:off x="7885600" y="3356580"/>
            <a:ext cx="3015788" cy="669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He doesn’t like cake.</a:t>
            </a:r>
          </a:p>
        </p:txBody>
      </p:sp>
    </p:spTree>
    <p:extLst>
      <p:ext uri="{BB962C8B-B14F-4D97-AF65-F5344CB8AC3E}">
        <p14:creationId xmlns:p14="http://schemas.microsoft.com/office/powerpoint/2010/main" val="108671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B622514B-6F8F-E627-FCAD-4ED6F3680F0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(p.126)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26C72F-BA31-D7BB-4E70-85E059AA9866}"/>
              </a:ext>
            </a:extLst>
          </p:cNvPr>
          <p:cNvGrpSpPr/>
          <p:nvPr/>
        </p:nvGrpSpPr>
        <p:grpSpPr>
          <a:xfrm>
            <a:off x="1080804" y="869341"/>
            <a:ext cx="10030392" cy="3565358"/>
            <a:chOff x="1080804" y="869341"/>
            <a:chExt cx="10030392" cy="35653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A0EB06-0A84-B1F3-AD86-F033B3D84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0804" y="869341"/>
              <a:ext cx="10030392" cy="356535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C8BC17-4F0E-098A-BBB2-F4749412CDC2}"/>
                </a:ext>
              </a:extLst>
            </p:cNvPr>
            <p:cNvSpPr/>
            <p:nvPr/>
          </p:nvSpPr>
          <p:spPr>
            <a:xfrm>
              <a:off x="1080804" y="3643313"/>
              <a:ext cx="776571" cy="637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VN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A839E46-3F9D-85DA-7C6C-10734F0E5D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45" r="29907" b="36384"/>
          <a:stretch>
            <a:fillRect/>
          </a:stretch>
        </p:blipFill>
        <p:spPr>
          <a:xfrm>
            <a:off x="9972259" y="3640184"/>
            <a:ext cx="2045129" cy="2194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50C955-26AA-20C3-AE23-939E01465E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15" r="28420" b="46489"/>
          <a:stretch>
            <a:fillRect/>
          </a:stretch>
        </p:blipFill>
        <p:spPr>
          <a:xfrm>
            <a:off x="38885" y="3676155"/>
            <a:ext cx="2465218" cy="21226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3E4F5A-5AB2-C7BC-8EB7-A81F659A1FD7}"/>
              </a:ext>
            </a:extLst>
          </p:cNvPr>
          <p:cNvSpPr txBox="1"/>
          <p:nvPr/>
        </p:nvSpPr>
        <p:spPr>
          <a:xfrm>
            <a:off x="2030278" y="5944270"/>
            <a:ext cx="8090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Ask students to work in pairs, switch roles to ask and answer the questions in the speech bubbles, using the given words in the box.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Show the example speech bubbles on the next slide.</a:t>
            </a:r>
            <a:endParaRPr lang="en-VN" sz="1600" dirty="0"/>
          </a:p>
        </p:txBody>
      </p:sp>
    </p:spTree>
    <p:extLst>
      <p:ext uri="{BB962C8B-B14F-4D97-AF65-F5344CB8AC3E}">
        <p14:creationId xmlns:p14="http://schemas.microsoft.com/office/powerpoint/2010/main" val="1031665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B622514B-6F8F-E627-FCAD-4ED6F3680F0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(p.126)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26C72F-BA31-D7BB-4E70-85E059AA9866}"/>
              </a:ext>
            </a:extLst>
          </p:cNvPr>
          <p:cNvGrpSpPr/>
          <p:nvPr/>
        </p:nvGrpSpPr>
        <p:grpSpPr>
          <a:xfrm>
            <a:off x="823629" y="759264"/>
            <a:ext cx="10030392" cy="2880920"/>
            <a:chOff x="1080804" y="1400175"/>
            <a:chExt cx="10030392" cy="28809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A0EB06-0A84-B1F3-AD86-F033B3D84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889" b="57861"/>
            <a:stretch/>
          </p:blipFill>
          <p:spPr>
            <a:xfrm>
              <a:off x="1080804" y="1400175"/>
              <a:ext cx="10030392" cy="9715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C8BC17-4F0E-098A-BBB2-F4749412CDC2}"/>
                </a:ext>
              </a:extLst>
            </p:cNvPr>
            <p:cNvSpPr/>
            <p:nvPr/>
          </p:nvSpPr>
          <p:spPr>
            <a:xfrm>
              <a:off x="1080804" y="3643313"/>
              <a:ext cx="776571" cy="637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VN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A839E46-3F9D-85DA-7C6C-10734F0E5D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45" r="29907" b="36384"/>
          <a:stretch>
            <a:fillRect/>
          </a:stretch>
        </p:blipFill>
        <p:spPr>
          <a:xfrm>
            <a:off x="9972259" y="3640184"/>
            <a:ext cx="2045129" cy="2194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50C955-26AA-20C3-AE23-939E01465E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15" r="28420" b="46489"/>
          <a:stretch>
            <a:fillRect/>
          </a:stretch>
        </p:blipFill>
        <p:spPr>
          <a:xfrm>
            <a:off x="38885" y="3676155"/>
            <a:ext cx="2465218" cy="2122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0F6F51-ABDD-9774-3490-2FA0E03615CC}"/>
              </a:ext>
            </a:extLst>
          </p:cNvPr>
          <p:cNvSpPr txBox="1"/>
          <p:nvPr/>
        </p:nvSpPr>
        <p:spPr>
          <a:xfrm>
            <a:off x="2581516" y="6098736"/>
            <a:ext cx="702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Look at the example speech bubbles for reference.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Invite some pairs to present in front of the class and give them 2 points.</a:t>
            </a:r>
            <a:endParaRPr lang="en-VN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13E256-6D8B-1A87-F343-4B4EC41667DC}"/>
              </a:ext>
            </a:extLst>
          </p:cNvPr>
          <p:cNvGrpSpPr/>
          <p:nvPr/>
        </p:nvGrpSpPr>
        <p:grpSpPr>
          <a:xfrm>
            <a:off x="800590" y="1878277"/>
            <a:ext cx="4503762" cy="1443016"/>
            <a:chOff x="2095501" y="1157287"/>
            <a:chExt cx="4076357" cy="2110587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318E8F3E-E962-8702-BF74-CA93F7F5EB8E}"/>
                </a:ext>
              </a:extLst>
            </p:cNvPr>
            <p:cNvSpPr/>
            <p:nvPr/>
          </p:nvSpPr>
          <p:spPr>
            <a:xfrm>
              <a:off x="2095501" y="1157287"/>
              <a:ext cx="4076357" cy="2110587"/>
            </a:xfrm>
            <a:prstGeom prst="wedgeEllipseCallout">
              <a:avLst>
                <a:gd name="adj1" fmla="val -45074"/>
                <a:gd name="adj2" fmla="val 4307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427F05-DEEE-3CA6-2C41-555ABA0937F5}"/>
                </a:ext>
              </a:extLst>
            </p:cNvPr>
            <p:cNvSpPr txBox="1"/>
            <p:nvPr/>
          </p:nvSpPr>
          <p:spPr>
            <a:xfrm>
              <a:off x="2259445" y="1514831"/>
              <a:ext cx="3748470" cy="139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Will you wear trainers to school tomorrow?</a:t>
              </a:r>
              <a:endParaRPr lang="x-none" sz="2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90ACC8-4C3E-F8E7-EBFC-A9AFD5B246F7}"/>
              </a:ext>
            </a:extLst>
          </p:cNvPr>
          <p:cNvGrpSpPr/>
          <p:nvPr/>
        </p:nvGrpSpPr>
        <p:grpSpPr>
          <a:xfrm>
            <a:off x="8518336" y="2987630"/>
            <a:ext cx="2170136" cy="738280"/>
            <a:chOff x="4407362" y="2829836"/>
            <a:chExt cx="4503761" cy="1476559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B12051FF-EACC-DC3D-9912-F49C0637FF59}"/>
                </a:ext>
              </a:extLst>
            </p:cNvPr>
            <p:cNvSpPr/>
            <p:nvPr/>
          </p:nvSpPr>
          <p:spPr>
            <a:xfrm>
              <a:off x="4407362" y="2829836"/>
              <a:ext cx="4503761" cy="1476559"/>
            </a:xfrm>
            <a:prstGeom prst="wedgeEllipseCallout">
              <a:avLst>
                <a:gd name="adj1" fmla="val 48961"/>
                <a:gd name="adj2" fmla="val 3849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5E9716-4579-915F-CB4F-39B96CA631E3}"/>
                </a:ext>
              </a:extLst>
            </p:cNvPr>
            <p:cNvSpPr txBox="1"/>
            <p:nvPr/>
          </p:nvSpPr>
          <p:spPr>
            <a:xfrm>
              <a:off x="4562598" y="3081774"/>
              <a:ext cx="4239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Yes, I will.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6253E0-CF66-44CA-3661-B0B166D8F894}"/>
              </a:ext>
            </a:extLst>
          </p:cNvPr>
          <p:cNvGrpSpPr/>
          <p:nvPr/>
        </p:nvGrpSpPr>
        <p:grpSpPr>
          <a:xfrm>
            <a:off x="1726385" y="3468756"/>
            <a:ext cx="3991702" cy="1263236"/>
            <a:chOff x="2095501" y="1157287"/>
            <a:chExt cx="4076357" cy="2110587"/>
          </a:xfrm>
        </p:grpSpPr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821F990D-CC08-FFC8-F7CE-3AFDFCE93576}"/>
                </a:ext>
              </a:extLst>
            </p:cNvPr>
            <p:cNvSpPr/>
            <p:nvPr/>
          </p:nvSpPr>
          <p:spPr>
            <a:xfrm>
              <a:off x="2095501" y="1157287"/>
              <a:ext cx="4076357" cy="2110587"/>
            </a:xfrm>
            <a:prstGeom prst="wedgeEllipseCallout">
              <a:avLst>
                <a:gd name="adj1" fmla="val -45074"/>
                <a:gd name="adj2" fmla="val 4307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B43D5B-2DEF-C5A2-3612-4A26E2CEF8A2}"/>
                </a:ext>
              </a:extLst>
            </p:cNvPr>
            <p:cNvSpPr txBox="1"/>
            <p:nvPr/>
          </p:nvSpPr>
          <p:spPr>
            <a:xfrm>
              <a:off x="2259445" y="1514831"/>
              <a:ext cx="3748470" cy="139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What should I do when I have a cough?</a:t>
              </a:r>
              <a:endParaRPr lang="x-none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38DA70-C0E6-7940-B257-D9C3EE91A2A8}"/>
              </a:ext>
            </a:extLst>
          </p:cNvPr>
          <p:cNvGrpSpPr/>
          <p:nvPr/>
        </p:nvGrpSpPr>
        <p:grpSpPr>
          <a:xfrm>
            <a:off x="5844272" y="3851879"/>
            <a:ext cx="4312992" cy="1263236"/>
            <a:chOff x="2095501" y="1157287"/>
            <a:chExt cx="4076357" cy="2110587"/>
          </a:xfrm>
        </p:grpSpPr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94D517E7-DE4C-9AA5-2BA7-2278F3D63A69}"/>
                </a:ext>
              </a:extLst>
            </p:cNvPr>
            <p:cNvSpPr/>
            <p:nvPr/>
          </p:nvSpPr>
          <p:spPr>
            <a:xfrm>
              <a:off x="2095501" y="1157287"/>
              <a:ext cx="4076357" cy="2110587"/>
            </a:xfrm>
            <a:prstGeom prst="wedgeEllipseCallout">
              <a:avLst>
                <a:gd name="adj1" fmla="val 54431"/>
                <a:gd name="adj2" fmla="val 2837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A87B05-470B-C41E-9C0E-8495BFEE6059}"/>
                </a:ext>
              </a:extLst>
            </p:cNvPr>
            <p:cNvSpPr txBox="1"/>
            <p:nvPr/>
          </p:nvSpPr>
          <p:spPr>
            <a:xfrm>
              <a:off x="2177473" y="1477911"/>
              <a:ext cx="3912413" cy="159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You should drink a lot of water and take a rest.</a:t>
              </a:r>
              <a:endParaRPr lang="x-none" sz="2800" dirty="0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02C08B-739A-C254-4103-F5C139899DF4}"/>
              </a:ext>
            </a:extLst>
          </p:cNvPr>
          <p:cNvCxnSpPr/>
          <p:nvPr/>
        </p:nvCxnSpPr>
        <p:spPr>
          <a:xfrm>
            <a:off x="2243138" y="1085850"/>
            <a:ext cx="1585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B4F78B-4289-5517-1526-F0250567371F}"/>
              </a:ext>
            </a:extLst>
          </p:cNvPr>
          <p:cNvCxnSpPr/>
          <p:nvPr/>
        </p:nvCxnSpPr>
        <p:spPr>
          <a:xfrm>
            <a:off x="6210300" y="1395412"/>
            <a:ext cx="1585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77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B622514B-6F8F-E627-FCAD-4ED6F3680F0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(p.126)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26C72F-BA31-D7BB-4E70-85E059AA9866}"/>
              </a:ext>
            </a:extLst>
          </p:cNvPr>
          <p:cNvGrpSpPr/>
          <p:nvPr/>
        </p:nvGrpSpPr>
        <p:grpSpPr>
          <a:xfrm>
            <a:off x="823629" y="759264"/>
            <a:ext cx="10030392" cy="2880920"/>
            <a:chOff x="1080804" y="1400175"/>
            <a:chExt cx="10030392" cy="28809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A0EB06-0A84-B1F3-AD86-F033B3D84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889" b="57861"/>
            <a:stretch/>
          </p:blipFill>
          <p:spPr>
            <a:xfrm>
              <a:off x="1080804" y="1400175"/>
              <a:ext cx="10030392" cy="9715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C8BC17-4F0E-098A-BBB2-F4749412CDC2}"/>
                </a:ext>
              </a:extLst>
            </p:cNvPr>
            <p:cNvSpPr/>
            <p:nvPr/>
          </p:nvSpPr>
          <p:spPr>
            <a:xfrm>
              <a:off x="1080804" y="3643313"/>
              <a:ext cx="776571" cy="637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VN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A839E46-3F9D-85DA-7C6C-10734F0E5D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45" r="29907" b="36384"/>
          <a:stretch>
            <a:fillRect/>
          </a:stretch>
        </p:blipFill>
        <p:spPr>
          <a:xfrm>
            <a:off x="9972259" y="3640184"/>
            <a:ext cx="2045129" cy="2194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50C955-26AA-20C3-AE23-939E01465E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15" r="28420" b="46489"/>
          <a:stretch>
            <a:fillRect/>
          </a:stretch>
        </p:blipFill>
        <p:spPr>
          <a:xfrm>
            <a:off x="38885" y="3676155"/>
            <a:ext cx="2465218" cy="2122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0F6F51-ABDD-9774-3490-2FA0E03615CC}"/>
              </a:ext>
            </a:extLst>
          </p:cNvPr>
          <p:cNvSpPr txBox="1"/>
          <p:nvPr/>
        </p:nvSpPr>
        <p:spPr>
          <a:xfrm>
            <a:off x="2581516" y="6098736"/>
            <a:ext cx="702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Look at the example speech bubbles for reference.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Invite some pairs to present in front of the class and give them 2 points.</a:t>
            </a:r>
            <a:endParaRPr lang="en-VN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13E256-6D8B-1A87-F343-4B4EC41667DC}"/>
              </a:ext>
            </a:extLst>
          </p:cNvPr>
          <p:cNvGrpSpPr/>
          <p:nvPr/>
        </p:nvGrpSpPr>
        <p:grpSpPr>
          <a:xfrm>
            <a:off x="6538401" y="2091321"/>
            <a:ext cx="4503762" cy="1443016"/>
            <a:chOff x="2095501" y="1157287"/>
            <a:chExt cx="4076357" cy="2110587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318E8F3E-E962-8702-BF74-CA93F7F5EB8E}"/>
                </a:ext>
              </a:extLst>
            </p:cNvPr>
            <p:cNvSpPr/>
            <p:nvPr/>
          </p:nvSpPr>
          <p:spPr>
            <a:xfrm>
              <a:off x="2095501" y="1157287"/>
              <a:ext cx="4076357" cy="2110587"/>
            </a:xfrm>
            <a:prstGeom prst="wedgeEllipseCallout">
              <a:avLst>
                <a:gd name="adj1" fmla="val 42483"/>
                <a:gd name="adj2" fmla="val 5594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427F05-DEEE-3CA6-2C41-555ABA0937F5}"/>
                </a:ext>
              </a:extLst>
            </p:cNvPr>
            <p:cNvSpPr txBox="1"/>
            <p:nvPr/>
          </p:nvSpPr>
          <p:spPr>
            <a:xfrm>
              <a:off x="2259445" y="1514831"/>
              <a:ext cx="3748470" cy="139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Are you going to study English this summer?</a:t>
              </a:r>
              <a:endParaRPr lang="x-none" sz="2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90ACC8-4C3E-F8E7-EBFC-A9AFD5B246F7}"/>
              </a:ext>
            </a:extLst>
          </p:cNvPr>
          <p:cNvGrpSpPr/>
          <p:nvPr/>
        </p:nvGrpSpPr>
        <p:grpSpPr>
          <a:xfrm>
            <a:off x="1271494" y="2032813"/>
            <a:ext cx="2170136" cy="738280"/>
            <a:chOff x="4407362" y="2829836"/>
            <a:chExt cx="4503761" cy="1476559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B12051FF-EACC-DC3D-9912-F49C0637FF59}"/>
                </a:ext>
              </a:extLst>
            </p:cNvPr>
            <p:cNvSpPr/>
            <p:nvPr/>
          </p:nvSpPr>
          <p:spPr>
            <a:xfrm>
              <a:off x="4407362" y="2829836"/>
              <a:ext cx="4503761" cy="1476559"/>
            </a:xfrm>
            <a:prstGeom prst="wedgeEllipseCallout">
              <a:avLst>
                <a:gd name="adj1" fmla="val -51769"/>
                <a:gd name="adj2" fmla="val 5398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5E9716-4579-915F-CB4F-39B96CA631E3}"/>
                </a:ext>
              </a:extLst>
            </p:cNvPr>
            <p:cNvSpPr txBox="1"/>
            <p:nvPr/>
          </p:nvSpPr>
          <p:spPr>
            <a:xfrm>
              <a:off x="4562597" y="3081774"/>
              <a:ext cx="4239345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Yes, I am.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6253E0-CF66-44CA-3661-B0B166D8F894}"/>
              </a:ext>
            </a:extLst>
          </p:cNvPr>
          <p:cNvGrpSpPr/>
          <p:nvPr/>
        </p:nvGrpSpPr>
        <p:grpSpPr>
          <a:xfrm>
            <a:off x="5943600" y="3778791"/>
            <a:ext cx="4144101" cy="1263236"/>
            <a:chOff x="1939870" y="1157287"/>
            <a:chExt cx="4231988" cy="2110587"/>
          </a:xfrm>
        </p:grpSpPr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821F990D-CC08-FFC8-F7CE-3AFDFCE93576}"/>
                </a:ext>
              </a:extLst>
            </p:cNvPr>
            <p:cNvSpPr/>
            <p:nvPr/>
          </p:nvSpPr>
          <p:spPr>
            <a:xfrm>
              <a:off x="1939870" y="1157287"/>
              <a:ext cx="4231988" cy="2110587"/>
            </a:xfrm>
            <a:prstGeom prst="wedgeEllipseCallout">
              <a:avLst>
                <a:gd name="adj1" fmla="val 55146"/>
                <a:gd name="adj2" fmla="val 3063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B43D5B-2DEF-C5A2-3612-4A26E2CEF8A2}"/>
                </a:ext>
              </a:extLst>
            </p:cNvPr>
            <p:cNvSpPr txBox="1"/>
            <p:nvPr/>
          </p:nvSpPr>
          <p:spPr>
            <a:xfrm>
              <a:off x="2181629" y="1415529"/>
              <a:ext cx="3748470" cy="159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What should I do when I have a stomach ache?</a:t>
              </a:r>
              <a:endParaRPr lang="x-none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38DA70-C0E6-7940-B257-D9C3EE91A2A8}"/>
              </a:ext>
            </a:extLst>
          </p:cNvPr>
          <p:cNvGrpSpPr/>
          <p:nvPr/>
        </p:nvGrpSpPr>
        <p:grpSpPr>
          <a:xfrm>
            <a:off x="1449475" y="3150638"/>
            <a:ext cx="4312992" cy="935588"/>
            <a:chOff x="2095501" y="1157287"/>
            <a:chExt cx="4076357" cy="1563160"/>
          </a:xfrm>
        </p:grpSpPr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94D517E7-DE4C-9AA5-2BA7-2278F3D63A69}"/>
                </a:ext>
              </a:extLst>
            </p:cNvPr>
            <p:cNvSpPr/>
            <p:nvPr/>
          </p:nvSpPr>
          <p:spPr>
            <a:xfrm>
              <a:off x="2095501" y="1157287"/>
              <a:ext cx="4076357" cy="1563160"/>
            </a:xfrm>
            <a:prstGeom prst="wedgeEllipseCallout">
              <a:avLst>
                <a:gd name="adj1" fmla="val -44286"/>
                <a:gd name="adj2" fmla="val 5760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A87B05-470B-C41E-9C0E-8495BFEE6059}"/>
                </a:ext>
              </a:extLst>
            </p:cNvPr>
            <p:cNvSpPr txBox="1"/>
            <p:nvPr/>
          </p:nvSpPr>
          <p:spPr>
            <a:xfrm>
              <a:off x="2177473" y="1477911"/>
              <a:ext cx="3912413" cy="874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You should take some rest.</a:t>
              </a:r>
              <a:endParaRPr lang="x-none" sz="2800"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CEAB6D-50A9-8CAC-60F8-4AE772639A1F}"/>
              </a:ext>
            </a:extLst>
          </p:cNvPr>
          <p:cNvCxnSpPr/>
          <p:nvPr/>
        </p:nvCxnSpPr>
        <p:spPr>
          <a:xfrm>
            <a:off x="4110036" y="1095374"/>
            <a:ext cx="1585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FA1C4-6368-F2C3-F904-527C25D820BB}"/>
              </a:ext>
            </a:extLst>
          </p:cNvPr>
          <p:cNvCxnSpPr/>
          <p:nvPr/>
        </p:nvCxnSpPr>
        <p:spPr>
          <a:xfrm>
            <a:off x="2243138" y="1085850"/>
            <a:ext cx="1585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5B9750-6FF3-225C-BF09-97C2EE113342}"/>
              </a:ext>
            </a:extLst>
          </p:cNvPr>
          <p:cNvCxnSpPr/>
          <p:nvPr/>
        </p:nvCxnSpPr>
        <p:spPr>
          <a:xfrm>
            <a:off x="6210300" y="1395412"/>
            <a:ext cx="1585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00B3A5-C161-6C7A-76BD-88FE56FD1DDE}"/>
              </a:ext>
            </a:extLst>
          </p:cNvPr>
          <p:cNvCxnSpPr>
            <a:cxnSpLocks/>
          </p:cNvCxnSpPr>
          <p:nvPr/>
        </p:nvCxnSpPr>
        <p:spPr>
          <a:xfrm>
            <a:off x="8015650" y="1395412"/>
            <a:ext cx="2542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16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B622514B-6F8F-E627-FCAD-4ED6F3680F0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(p.126)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26C72F-BA31-D7BB-4E70-85E059AA9866}"/>
              </a:ext>
            </a:extLst>
          </p:cNvPr>
          <p:cNvGrpSpPr/>
          <p:nvPr/>
        </p:nvGrpSpPr>
        <p:grpSpPr>
          <a:xfrm>
            <a:off x="823629" y="759264"/>
            <a:ext cx="10030392" cy="2880920"/>
            <a:chOff x="1080804" y="1400175"/>
            <a:chExt cx="10030392" cy="28809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A0EB06-0A84-B1F3-AD86-F033B3D84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889" b="57861"/>
            <a:stretch/>
          </p:blipFill>
          <p:spPr>
            <a:xfrm>
              <a:off x="1080804" y="1400175"/>
              <a:ext cx="10030392" cy="9715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C8BC17-4F0E-098A-BBB2-F4749412CDC2}"/>
                </a:ext>
              </a:extLst>
            </p:cNvPr>
            <p:cNvSpPr/>
            <p:nvPr/>
          </p:nvSpPr>
          <p:spPr>
            <a:xfrm>
              <a:off x="1080804" y="3643313"/>
              <a:ext cx="776571" cy="637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VN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A839E46-3F9D-85DA-7C6C-10734F0E5D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45" r="29907" b="36384"/>
          <a:stretch>
            <a:fillRect/>
          </a:stretch>
        </p:blipFill>
        <p:spPr>
          <a:xfrm>
            <a:off x="9972259" y="3640184"/>
            <a:ext cx="2045129" cy="2194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50C955-26AA-20C3-AE23-939E01465E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15" r="28420" b="46489"/>
          <a:stretch>
            <a:fillRect/>
          </a:stretch>
        </p:blipFill>
        <p:spPr>
          <a:xfrm>
            <a:off x="38885" y="3676155"/>
            <a:ext cx="2465218" cy="2122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0F6F51-ABDD-9774-3490-2FA0E03615CC}"/>
              </a:ext>
            </a:extLst>
          </p:cNvPr>
          <p:cNvSpPr txBox="1"/>
          <p:nvPr/>
        </p:nvSpPr>
        <p:spPr>
          <a:xfrm>
            <a:off x="2581516" y="6098736"/>
            <a:ext cx="702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Look at the example speech bubbles for reference.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Invite some pairs to present in front of the class and give them 2 points.</a:t>
            </a:r>
            <a:endParaRPr lang="en-VN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13E256-6D8B-1A87-F343-4B4EC41667DC}"/>
              </a:ext>
            </a:extLst>
          </p:cNvPr>
          <p:cNvGrpSpPr/>
          <p:nvPr/>
        </p:nvGrpSpPr>
        <p:grpSpPr>
          <a:xfrm>
            <a:off x="6833834" y="2327820"/>
            <a:ext cx="4322629" cy="1198561"/>
            <a:chOff x="2259444" y="1157287"/>
            <a:chExt cx="3912413" cy="1753042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318E8F3E-E962-8702-BF74-CA93F7F5EB8E}"/>
                </a:ext>
              </a:extLst>
            </p:cNvPr>
            <p:cNvSpPr/>
            <p:nvPr/>
          </p:nvSpPr>
          <p:spPr>
            <a:xfrm>
              <a:off x="2259444" y="1157287"/>
              <a:ext cx="3912413" cy="1753042"/>
            </a:xfrm>
            <a:prstGeom prst="wedgeEllipseCallout">
              <a:avLst>
                <a:gd name="adj1" fmla="val 42483"/>
                <a:gd name="adj2" fmla="val 5594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427F05-DEEE-3CA6-2C41-555ABA0937F5}"/>
                </a:ext>
              </a:extLst>
            </p:cNvPr>
            <p:cNvSpPr txBox="1"/>
            <p:nvPr/>
          </p:nvSpPr>
          <p:spPr>
            <a:xfrm>
              <a:off x="2341414" y="1382102"/>
              <a:ext cx="3748470" cy="139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Did your dad use the computer?</a:t>
              </a:r>
              <a:endParaRPr lang="x-none" sz="2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90ACC8-4C3E-F8E7-EBFC-A9AFD5B246F7}"/>
              </a:ext>
            </a:extLst>
          </p:cNvPr>
          <p:cNvGrpSpPr/>
          <p:nvPr/>
        </p:nvGrpSpPr>
        <p:grpSpPr>
          <a:xfrm>
            <a:off x="1211914" y="2604720"/>
            <a:ext cx="2986181" cy="1080076"/>
            <a:chOff x="4407362" y="2829836"/>
            <a:chExt cx="4503761" cy="2160151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B12051FF-EACC-DC3D-9912-F49C0637FF59}"/>
                </a:ext>
              </a:extLst>
            </p:cNvPr>
            <p:cNvSpPr/>
            <p:nvPr/>
          </p:nvSpPr>
          <p:spPr>
            <a:xfrm>
              <a:off x="4407362" y="2829836"/>
              <a:ext cx="4503761" cy="1476559"/>
            </a:xfrm>
            <a:prstGeom prst="wedgeEllipseCallout">
              <a:avLst>
                <a:gd name="adj1" fmla="val -51769"/>
                <a:gd name="adj2" fmla="val 5398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5E9716-4579-915F-CB4F-39B96CA631E3}"/>
                </a:ext>
              </a:extLst>
            </p:cNvPr>
            <p:cNvSpPr txBox="1"/>
            <p:nvPr/>
          </p:nvSpPr>
          <p:spPr>
            <a:xfrm>
              <a:off x="4562597" y="3081774"/>
              <a:ext cx="4239345" cy="1908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No, he didn’t.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6253E0-CF66-44CA-3661-B0B166D8F894}"/>
              </a:ext>
            </a:extLst>
          </p:cNvPr>
          <p:cNvGrpSpPr/>
          <p:nvPr/>
        </p:nvGrpSpPr>
        <p:grpSpPr>
          <a:xfrm>
            <a:off x="6429535" y="3778791"/>
            <a:ext cx="3658166" cy="1263236"/>
            <a:chOff x="1939870" y="1157287"/>
            <a:chExt cx="4231988" cy="2110587"/>
          </a:xfrm>
        </p:grpSpPr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821F990D-CC08-FFC8-F7CE-3AFDFCE93576}"/>
                </a:ext>
              </a:extLst>
            </p:cNvPr>
            <p:cNvSpPr/>
            <p:nvPr/>
          </p:nvSpPr>
          <p:spPr>
            <a:xfrm>
              <a:off x="1939870" y="1157287"/>
              <a:ext cx="4231988" cy="2110587"/>
            </a:xfrm>
            <a:prstGeom prst="wedgeEllipseCallout">
              <a:avLst>
                <a:gd name="adj1" fmla="val 55146"/>
                <a:gd name="adj2" fmla="val 3063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B43D5B-2DEF-C5A2-3612-4A26E2CEF8A2}"/>
                </a:ext>
              </a:extLst>
            </p:cNvPr>
            <p:cNvSpPr txBox="1"/>
            <p:nvPr/>
          </p:nvSpPr>
          <p:spPr>
            <a:xfrm>
              <a:off x="2181630" y="1415529"/>
              <a:ext cx="3748470" cy="159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Did your dad send a letter 20 years ago?</a:t>
              </a:r>
              <a:endParaRPr lang="x-none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38DA70-C0E6-7940-B257-D9C3EE91A2A8}"/>
              </a:ext>
            </a:extLst>
          </p:cNvPr>
          <p:cNvGrpSpPr/>
          <p:nvPr/>
        </p:nvGrpSpPr>
        <p:grpSpPr>
          <a:xfrm>
            <a:off x="1784612" y="3684796"/>
            <a:ext cx="2946155" cy="738280"/>
            <a:chOff x="2095501" y="1157287"/>
            <a:chExt cx="4076357" cy="1563160"/>
          </a:xfrm>
        </p:grpSpPr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94D517E7-DE4C-9AA5-2BA7-2278F3D63A69}"/>
                </a:ext>
              </a:extLst>
            </p:cNvPr>
            <p:cNvSpPr/>
            <p:nvPr/>
          </p:nvSpPr>
          <p:spPr>
            <a:xfrm>
              <a:off x="2095501" y="1157287"/>
              <a:ext cx="4076357" cy="1563160"/>
            </a:xfrm>
            <a:prstGeom prst="wedgeEllipseCallout">
              <a:avLst>
                <a:gd name="adj1" fmla="val -44286"/>
                <a:gd name="adj2" fmla="val 5760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A87B05-470B-C41E-9C0E-8495BFEE6059}"/>
                </a:ext>
              </a:extLst>
            </p:cNvPr>
            <p:cNvSpPr txBox="1"/>
            <p:nvPr/>
          </p:nvSpPr>
          <p:spPr>
            <a:xfrm>
              <a:off x="2196576" y="1338436"/>
              <a:ext cx="3912413" cy="647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Yes, he did.</a:t>
              </a:r>
              <a:endParaRPr lang="x-none" sz="2800"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CEAB6D-50A9-8CAC-60F8-4AE772639A1F}"/>
              </a:ext>
            </a:extLst>
          </p:cNvPr>
          <p:cNvCxnSpPr/>
          <p:nvPr/>
        </p:nvCxnSpPr>
        <p:spPr>
          <a:xfrm>
            <a:off x="4110036" y="1095374"/>
            <a:ext cx="1585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FA1C4-6368-F2C3-F904-527C25D820BB}"/>
              </a:ext>
            </a:extLst>
          </p:cNvPr>
          <p:cNvCxnSpPr/>
          <p:nvPr/>
        </p:nvCxnSpPr>
        <p:spPr>
          <a:xfrm>
            <a:off x="2243138" y="1085850"/>
            <a:ext cx="1585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5B9750-6FF3-225C-BF09-97C2EE113342}"/>
              </a:ext>
            </a:extLst>
          </p:cNvPr>
          <p:cNvCxnSpPr/>
          <p:nvPr/>
        </p:nvCxnSpPr>
        <p:spPr>
          <a:xfrm>
            <a:off x="6210300" y="1395412"/>
            <a:ext cx="1585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00B3A5-C161-6C7A-76BD-88FE56FD1DDE}"/>
              </a:ext>
            </a:extLst>
          </p:cNvPr>
          <p:cNvCxnSpPr>
            <a:cxnSpLocks/>
          </p:cNvCxnSpPr>
          <p:nvPr/>
        </p:nvCxnSpPr>
        <p:spPr>
          <a:xfrm>
            <a:off x="8015650" y="1395412"/>
            <a:ext cx="2542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9DE40E5-A961-33AE-D421-F3CC50EC5ED1}"/>
              </a:ext>
            </a:extLst>
          </p:cNvPr>
          <p:cNvCxnSpPr>
            <a:cxnSpLocks/>
          </p:cNvCxnSpPr>
          <p:nvPr/>
        </p:nvCxnSpPr>
        <p:spPr>
          <a:xfrm>
            <a:off x="5900460" y="1085848"/>
            <a:ext cx="2072326" cy="9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4F01C0-7C0F-DB42-D14C-C64AC79D6650}"/>
              </a:ext>
            </a:extLst>
          </p:cNvPr>
          <p:cNvCxnSpPr>
            <a:cxnSpLocks/>
          </p:cNvCxnSpPr>
          <p:nvPr/>
        </p:nvCxnSpPr>
        <p:spPr>
          <a:xfrm>
            <a:off x="8255943" y="1095374"/>
            <a:ext cx="15950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01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8056705" y="1598537"/>
            <a:ext cx="3503783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216588" y="3241807"/>
            <a:ext cx="3210336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r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eview Unit 6 – Unit 10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216589" y="4297985"/>
            <a:ext cx="321033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p. 126, 127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117496" y="1647040"/>
            <a:ext cx="33822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END-OF-TERM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REVISION 2B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764858" y="2554961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64B0D3-77E1-F0DD-5747-740ACC5FE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497" b="53258"/>
          <a:stretch/>
        </p:blipFill>
        <p:spPr>
          <a:xfrm>
            <a:off x="10546727" y="-243638"/>
            <a:ext cx="1760395" cy="1732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2F4C54-D710-51BE-6AFD-11B97A679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48" y="675181"/>
            <a:ext cx="3541782" cy="4986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2CF00-0568-09E1-F981-BEECFCFD4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903" y="675181"/>
            <a:ext cx="3535586" cy="49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B622514B-6F8F-E627-FCAD-4ED6F3680F0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(p.126)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26C72F-BA31-D7BB-4E70-85E059AA9866}"/>
              </a:ext>
            </a:extLst>
          </p:cNvPr>
          <p:cNvGrpSpPr/>
          <p:nvPr/>
        </p:nvGrpSpPr>
        <p:grpSpPr>
          <a:xfrm>
            <a:off x="823629" y="759264"/>
            <a:ext cx="10030392" cy="2880920"/>
            <a:chOff x="1080804" y="1400175"/>
            <a:chExt cx="10030392" cy="28809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A0EB06-0A84-B1F3-AD86-F033B3D84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889" b="57861"/>
            <a:stretch/>
          </p:blipFill>
          <p:spPr>
            <a:xfrm>
              <a:off x="1080804" y="1400175"/>
              <a:ext cx="10030392" cy="9715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C8BC17-4F0E-098A-BBB2-F4749412CDC2}"/>
                </a:ext>
              </a:extLst>
            </p:cNvPr>
            <p:cNvSpPr/>
            <p:nvPr/>
          </p:nvSpPr>
          <p:spPr>
            <a:xfrm>
              <a:off x="1080804" y="3643313"/>
              <a:ext cx="776571" cy="637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VN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A839E46-3F9D-85DA-7C6C-10734F0E5D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45" r="29907" b="36384"/>
          <a:stretch>
            <a:fillRect/>
          </a:stretch>
        </p:blipFill>
        <p:spPr>
          <a:xfrm>
            <a:off x="9972259" y="3640184"/>
            <a:ext cx="2045129" cy="2194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50C955-26AA-20C3-AE23-939E01465E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15" r="28420" b="46489"/>
          <a:stretch>
            <a:fillRect/>
          </a:stretch>
        </p:blipFill>
        <p:spPr>
          <a:xfrm>
            <a:off x="38885" y="3676155"/>
            <a:ext cx="2465218" cy="2122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0F6F51-ABDD-9774-3490-2FA0E03615CC}"/>
              </a:ext>
            </a:extLst>
          </p:cNvPr>
          <p:cNvSpPr txBox="1"/>
          <p:nvPr/>
        </p:nvSpPr>
        <p:spPr>
          <a:xfrm>
            <a:off x="2581516" y="6098736"/>
            <a:ext cx="702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Look at the example speech bubbles for reference.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Invite some pairs to present in front of the class and give them 2 points.</a:t>
            </a:r>
            <a:endParaRPr lang="en-VN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13E256-6D8B-1A87-F343-4B4EC41667DC}"/>
              </a:ext>
            </a:extLst>
          </p:cNvPr>
          <p:cNvGrpSpPr/>
          <p:nvPr/>
        </p:nvGrpSpPr>
        <p:grpSpPr>
          <a:xfrm>
            <a:off x="1096375" y="1929733"/>
            <a:ext cx="3448812" cy="1198561"/>
            <a:chOff x="2259444" y="1157287"/>
            <a:chExt cx="3912413" cy="1753042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318E8F3E-E962-8702-BF74-CA93F7F5EB8E}"/>
                </a:ext>
              </a:extLst>
            </p:cNvPr>
            <p:cNvSpPr/>
            <p:nvPr/>
          </p:nvSpPr>
          <p:spPr>
            <a:xfrm>
              <a:off x="2259444" y="1157287"/>
              <a:ext cx="3912413" cy="1753042"/>
            </a:xfrm>
            <a:prstGeom prst="wedgeEllipseCallout">
              <a:avLst>
                <a:gd name="adj1" fmla="val -52048"/>
                <a:gd name="adj2" fmla="val 4521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427F05-DEEE-3CA6-2C41-555ABA0937F5}"/>
                </a:ext>
              </a:extLst>
            </p:cNvPr>
            <p:cNvSpPr txBox="1"/>
            <p:nvPr/>
          </p:nvSpPr>
          <p:spPr>
            <a:xfrm>
              <a:off x="2341414" y="1382102"/>
              <a:ext cx="3748470" cy="139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Will you bake a </a:t>
              </a:r>
            </a:p>
            <a:p>
              <a:pPr algn="ctr"/>
              <a:r>
                <a:rPr lang="en-US" sz="2800" dirty="0"/>
                <a:t>birthday cake?</a:t>
              </a:r>
              <a:endParaRPr lang="x-none" sz="2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90ACC8-4C3E-F8E7-EBFC-A9AFD5B246F7}"/>
              </a:ext>
            </a:extLst>
          </p:cNvPr>
          <p:cNvGrpSpPr/>
          <p:nvPr/>
        </p:nvGrpSpPr>
        <p:grpSpPr>
          <a:xfrm>
            <a:off x="7543888" y="2131961"/>
            <a:ext cx="2986181" cy="738280"/>
            <a:chOff x="4407362" y="2829836"/>
            <a:chExt cx="4503761" cy="1476559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B12051FF-EACC-DC3D-9912-F49C0637FF59}"/>
                </a:ext>
              </a:extLst>
            </p:cNvPr>
            <p:cNvSpPr/>
            <p:nvPr/>
          </p:nvSpPr>
          <p:spPr>
            <a:xfrm>
              <a:off x="4407362" y="2829836"/>
              <a:ext cx="4503761" cy="1476559"/>
            </a:xfrm>
            <a:prstGeom prst="wedgeEllipseCallout">
              <a:avLst>
                <a:gd name="adj1" fmla="val 52534"/>
                <a:gd name="adj2" fmla="val 4430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5E9716-4579-915F-CB4F-39B96CA631E3}"/>
                </a:ext>
              </a:extLst>
            </p:cNvPr>
            <p:cNvSpPr txBox="1"/>
            <p:nvPr/>
          </p:nvSpPr>
          <p:spPr>
            <a:xfrm>
              <a:off x="4562597" y="3081774"/>
              <a:ext cx="4239345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Yes, I will.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CEAB6D-50A9-8CAC-60F8-4AE772639A1F}"/>
              </a:ext>
            </a:extLst>
          </p:cNvPr>
          <p:cNvCxnSpPr/>
          <p:nvPr/>
        </p:nvCxnSpPr>
        <p:spPr>
          <a:xfrm>
            <a:off x="4110036" y="1095374"/>
            <a:ext cx="1585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FA1C4-6368-F2C3-F904-527C25D820BB}"/>
              </a:ext>
            </a:extLst>
          </p:cNvPr>
          <p:cNvCxnSpPr/>
          <p:nvPr/>
        </p:nvCxnSpPr>
        <p:spPr>
          <a:xfrm>
            <a:off x="2243138" y="1085850"/>
            <a:ext cx="1585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5B9750-6FF3-225C-BF09-97C2EE113342}"/>
              </a:ext>
            </a:extLst>
          </p:cNvPr>
          <p:cNvCxnSpPr/>
          <p:nvPr/>
        </p:nvCxnSpPr>
        <p:spPr>
          <a:xfrm>
            <a:off x="6210300" y="1395412"/>
            <a:ext cx="1585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00B3A5-C161-6C7A-76BD-88FE56FD1DDE}"/>
              </a:ext>
            </a:extLst>
          </p:cNvPr>
          <p:cNvCxnSpPr>
            <a:cxnSpLocks/>
          </p:cNvCxnSpPr>
          <p:nvPr/>
        </p:nvCxnSpPr>
        <p:spPr>
          <a:xfrm>
            <a:off x="8015650" y="1395412"/>
            <a:ext cx="2542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9DE40E5-A961-33AE-D421-F3CC50EC5ED1}"/>
              </a:ext>
            </a:extLst>
          </p:cNvPr>
          <p:cNvCxnSpPr>
            <a:cxnSpLocks/>
          </p:cNvCxnSpPr>
          <p:nvPr/>
        </p:nvCxnSpPr>
        <p:spPr>
          <a:xfrm>
            <a:off x="5900460" y="1085848"/>
            <a:ext cx="2072326" cy="9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4F01C0-7C0F-DB42-D14C-C64AC79D6650}"/>
              </a:ext>
            </a:extLst>
          </p:cNvPr>
          <p:cNvCxnSpPr>
            <a:cxnSpLocks/>
          </p:cNvCxnSpPr>
          <p:nvPr/>
        </p:nvCxnSpPr>
        <p:spPr>
          <a:xfrm>
            <a:off x="8255943" y="1095374"/>
            <a:ext cx="15950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470BE6-7B07-9BF5-54A0-1AC0E020424F}"/>
              </a:ext>
            </a:extLst>
          </p:cNvPr>
          <p:cNvCxnSpPr>
            <a:cxnSpLocks/>
          </p:cNvCxnSpPr>
          <p:nvPr/>
        </p:nvCxnSpPr>
        <p:spPr>
          <a:xfrm>
            <a:off x="1788560" y="1395412"/>
            <a:ext cx="25262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F1FCADB-8819-08DD-1DB0-0639B22E79FA}"/>
              </a:ext>
            </a:extLst>
          </p:cNvPr>
          <p:cNvGrpSpPr/>
          <p:nvPr/>
        </p:nvGrpSpPr>
        <p:grpSpPr>
          <a:xfrm>
            <a:off x="1908758" y="3371992"/>
            <a:ext cx="3991702" cy="1263236"/>
            <a:chOff x="2095501" y="1157287"/>
            <a:chExt cx="4076357" cy="2110587"/>
          </a:xfrm>
        </p:grpSpPr>
        <p:sp>
          <p:nvSpPr>
            <p:cNvPr id="31" name="Oval Callout 30">
              <a:extLst>
                <a:ext uri="{FF2B5EF4-FFF2-40B4-BE49-F238E27FC236}">
                  <a16:creationId xmlns:a16="http://schemas.microsoft.com/office/drawing/2014/main" id="{C2C2FD87-224C-DD07-88D7-057301930FD4}"/>
                </a:ext>
              </a:extLst>
            </p:cNvPr>
            <p:cNvSpPr/>
            <p:nvPr/>
          </p:nvSpPr>
          <p:spPr>
            <a:xfrm>
              <a:off x="2095501" y="1157287"/>
              <a:ext cx="4076357" cy="2110587"/>
            </a:xfrm>
            <a:prstGeom prst="wedgeEllipseCallout">
              <a:avLst>
                <a:gd name="adj1" fmla="val -45074"/>
                <a:gd name="adj2" fmla="val 4307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FB0D16-F5A1-E656-092E-FCE3C79590F0}"/>
                </a:ext>
              </a:extLst>
            </p:cNvPr>
            <p:cNvSpPr txBox="1"/>
            <p:nvPr/>
          </p:nvSpPr>
          <p:spPr>
            <a:xfrm>
              <a:off x="2259445" y="1514832"/>
              <a:ext cx="3748470" cy="159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What should I do when I have a rash?</a:t>
              </a:r>
              <a:endParaRPr lang="x-none" sz="2800" dirty="0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FCDC3FA-10A5-26F0-DA4D-9866B0C8063E}"/>
              </a:ext>
            </a:extLst>
          </p:cNvPr>
          <p:cNvCxnSpPr>
            <a:cxnSpLocks/>
          </p:cNvCxnSpPr>
          <p:nvPr/>
        </p:nvCxnSpPr>
        <p:spPr>
          <a:xfrm>
            <a:off x="4559475" y="1395412"/>
            <a:ext cx="1355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377FCA-7DA7-D080-F7CF-E44C065BFCBF}"/>
              </a:ext>
            </a:extLst>
          </p:cNvPr>
          <p:cNvGrpSpPr/>
          <p:nvPr/>
        </p:nvGrpSpPr>
        <p:grpSpPr>
          <a:xfrm>
            <a:off x="5844272" y="3851879"/>
            <a:ext cx="4312992" cy="1263236"/>
            <a:chOff x="2095501" y="1157287"/>
            <a:chExt cx="4076357" cy="2110587"/>
          </a:xfrm>
        </p:grpSpPr>
        <p:sp>
          <p:nvSpPr>
            <p:cNvPr id="36" name="Oval Callout 35">
              <a:extLst>
                <a:ext uri="{FF2B5EF4-FFF2-40B4-BE49-F238E27FC236}">
                  <a16:creationId xmlns:a16="http://schemas.microsoft.com/office/drawing/2014/main" id="{0215FAD0-A652-4E2E-1150-75183D558CA6}"/>
                </a:ext>
              </a:extLst>
            </p:cNvPr>
            <p:cNvSpPr/>
            <p:nvPr/>
          </p:nvSpPr>
          <p:spPr>
            <a:xfrm>
              <a:off x="2095501" y="1157287"/>
              <a:ext cx="4076357" cy="2110587"/>
            </a:xfrm>
            <a:prstGeom prst="wedgeEllipseCallout">
              <a:avLst>
                <a:gd name="adj1" fmla="val 54431"/>
                <a:gd name="adj2" fmla="val 2837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F7F58F-759C-2560-A81E-36AC532194DB}"/>
                </a:ext>
              </a:extLst>
            </p:cNvPr>
            <p:cNvSpPr txBox="1"/>
            <p:nvPr/>
          </p:nvSpPr>
          <p:spPr>
            <a:xfrm>
              <a:off x="2177473" y="1477911"/>
              <a:ext cx="3912413" cy="159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You shouldn’t put cream on your skin.</a:t>
              </a:r>
              <a:endParaRPr lang="x-none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408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B636BEF6-E90F-9338-D940-45695D13139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BDAFF-9C7B-1CA6-474A-33CE88B8C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77" y="763191"/>
            <a:ext cx="7772400" cy="4837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D7F896-39DD-F5A7-0479-55AFB222CD9C}"/>
              </a:ext>
            </a:extLst>
          </p:cNvPr>
          <p:cNvSpPr txBox="1"/>
          <p:nvPr/>
        </p:nvSpPr>
        <p:spPr>
          <a:xfrm>
            <a:off x="2392915" y="5942010"/>
            <a:ext cx="6737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 Ask students to look at the table or ask them to open the book on page 127.</a:t>
            </a:r>
          </a:p>
          <a:p>
            <a:r>
              <a:rPr lang="en-US" sz="1600" dirty="0"/>
              <a:t>- Ask students to work in pairs and take turns to ask and answer questions.</a:t>
            </a:r>
          </a:p>
          <a:p>
            <a:r>
              <a:rPr lang="en-US" sz="1600" dirty="0"/>
              <a:t>- Example on the next slide.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5451E-AAC5-C287-7DC6-E7CCFD1FC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5" r="29907" b="36384"/>
          <a:stretch>
            <a:fillRect/>
          </a:stretch>
        </p:blipFill>
        <p:spPr>
          <a:xfrm>
            <a:off x="9972259" y="3640184"/>
            <a:ext cx="2045129" cy="2194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C7347-2A21-E82B-40DB-CE91AEE70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15" r="28420" b="46489"/>
          <a:stretch>
            <a:fillRect/>
          </a:stretch>
        </p:blipFill>
        <p:spPr>
          <a:xfrm>
            <a:off x="38885" y="3676155"/>
            <a:ext cx="2465218" cy="212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96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B636BEF6-E90F-9338-D940-45695D13139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BDAFF-9C7B-1CA6-474A-33CE88B8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9" t="14767" r="34751"/>
          <a:stretch/>
        </p:blipFill>
        <p:spPr>
          <a:xfrm>
            <a:off x="193734" y="963853"/>
            <a:ext cx="5121216" cy="4568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D7F896-39DD-F5A7-0479-55AFB222CD9C}"/>
              </a:ext>
            </a:extLst>
          </p:cNvPr>
          <p:cNvSpPr txBox="1"/>
          <p:nvPr/>
        </p:nvSpPr>
        <p:spPr>
          <a:xfrm>
            <a:off x="2792112" y="5774191"/>
            <a:ext cx="6607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    Have students look at the example.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Put students in pairs and take turns to ask and answer about what Juliette is going to do next weekend.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Invite some pairs to present in front of the class and give them 2 points.</a:t>
            </a:r>
          </a:p>
        </p:txBody>
      </p:sp>
      <p:sp>
        <p:nvSpPr>
          <p:cNvPr id="13" name="Speech Bubble: Rectangle with Corners Rounded 10">
            <a:extLst>
              <a:ext uri="{FF2B5EF4-FFF2-40B4-BE49-F238E27FC236}">
                <a16:creationId xmlns:a16="http://schemas.microsoft.com/office/drawing/2014/main" id="{F8636D05-32DA-8BA7-79CF-A90EF776CE10}"/>
              </a:ext>
            </a:extLst>
          </p:cNvPr>
          <p:cNvSpPr/>
          <p:nvPr/>
        </p:nvSpPr>
        <p:spPr>
          <a:xfrm>
            <a:off x="5814210" y="1701949"/>
            <a:ext cx="5121215" cy="1247701"/>
          </a:xfrm>
          <a:prstGeom prst="wedgeRoundRectCallout">
            <a:avLst>
              <a:gd name="adj1" fmla="val -56795"/>
              <a:gd name="adj2" fmla="val 3881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is Juliette going to do on Saturday morning?</a:t>
            </a:r>
          </a:p>
        </p:txBody>
      </p:sp>
      <p:sp>
        <p:nvSpPr>
          <p:cNvPr id="14" name="Speech Bubble: Rectangle with Corners Rounded 11">
            <a:extLst>
              <a:ext uri="{FF2B5EF4-FFF2-40B4-BE49-F238E27FC236}">
                <a16:creationId xmlns:a16="http://schemas.microsoft.com/office/drawing/2014/main" id="{5424002C-89D4-F7E9-27F9-9DA674AB0C71}"/>
              </a:ext>
            </a:extLst>
          </p:cNvPr>
          <p:cNvSpPr/>
          <p:nvPr/>
        </p:nvSpPr>
        <p:spPr>
          <a:xfrm>
            <a:off x="6469991" y="3546138"/>
            <a:ext cx="5287768" cy="830997"/>
          </a:xfrm>
          <a:prstGeom prst="wedgeRoundRectCallout">
            <a:avLst>
              <a:gd name="adj1" fmla="val 55642"/>
              <a:gd name="adj2" fmla="val 31866"/>
              <a:gd name="adj3" fmla="val 16667"/>
            </a:avLst>
          </a:prstGeom>
          <a:ln w="28575">
            <a:solidFill>
              <a:srgbClr val="F884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She’s going to play tennis.</a:t>
            </a:r>
          </a:p>
        </p:txBody>
      </p:sp>
    </p:spTree>
    <p:extLst>
      <p:ext uri="{BB962C8B-B14F-4D97-AF65-F5344CB8AC3E}">
        <p14:creationId xmlns:p14="http://schemas.microsoft.com/office/powerpoint/2010/main" val="2343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B636BEF6-E90F-9338-D940-45695D13139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BDAFF-9C7B-1CA6-474A-33CE88B8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9" t="14767" r="34751"/>
          <a:stretch/>
        </p:blipFill>
        <p:spPr>
          <a:xfrm>
            <a:off x="193734" y="963853"/>
            <a:ext cx="5121216" cy="4568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D7F896-39DD-F5A7-0479-55AFB222CD9C}"/>
              </a:ext>
            </a:extLst>
          </p:cNvPr>
          <p:cNvSpPr txBox="1"/>
          <p:nvPr/>
        </p:nvSpPr>
        <p:spPr>
          <a:xfrm>
            <a:off x="2710819" y="5745615"/>
            <a:ext cx="7479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    Have students look at the example.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Put students in pairs and take turns to ask and answer about what Juliette is going to do next weekend.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Invite some pairs to present in front of the class and give them 2 points.</a:t>
            </a:r>
          </a:p>
        </p:txBody>
      </p:sp>
      <p:sp>
        <p:nvSpPr>
          <p:cNvPr id="15" name="Speech Bubble: Rectangle with Corners Rounded 10">
            <a:extLst>
              <a:ext uri="{FF2B5EF4-FFF2-40B4-BE49-F238E27FC236}">
                <a16:creationId xmlns:a16="http://schemas.microsoft.com/office/drawing/2014/main" id="{C27DAFA5-7D47-4871-5900-77B6774FA7BC}"/>
              </a:ext>
            </a:extLst>
          </p:cNvPr>
          <p:cNvSpPr/>
          <p:nvPr/>
        </p:nvSpPr>
        <p:spPr>
          <a:xfrm>
            <a:off x="5771347" y="1725273"/>
            <a:ext cx="5121215" cy="1247701"/>
          </a:xfrm>
          <a:prstGeom prst="wedgeRoundRectCallout">
            <a:avLst>
              <a:gd name="adj1" fmla="val -56795"/>
              <a:gd name="adj2" fmla="val 3881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is Juliette going to do on Sunday afternoon?</a:t>
            </a:r>
          </a:p>
        </p:txBody>
      </p:sp>
      <p:sp>
        <p:nvSpPr>
          <p:cNvPr id="16" name="Speech Bubble: Rectangle with Corners Rounded 11">
            <a:extLst>
              <a:ext uri="{FF2B5EF4-FFF2-40B4-BE49-F238E27FC236}">
                <a16:creationId xmlns:a16="http://schemas.microsoft.com/office/drawing/2014/main" id="{B408BCE5-A9CE-209B-A5D4-5A23C830E901}"/>
              </a:ext>
            </a:extLst>
          </p:cNvPr>
          <p:cNvSpPr/>
          <p:nvPr/>
        </p:nvSpPr>
        <p:spPr>
          <a:xfrm>
            <a:off x="7458074" y="3429000"/>
            <a:ext cx="4328259" cy="1247701"/>
          </a:xfrm>
          <a:prstGeom prst="wedgeRoundRectCallout">
            <a:avLst>
              <a:gd name="adj1" fmla="val 55642"/>
              <a:gd name="adj2" fmla="val 31866"/>
              <a:gd name="adj3" fmla="val 16667"/>
            </a:avLst>
          </a:prstGeom>
          <a:ln w="28575">
            <a:solidFill>
              <a:srgbClr val="F884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She’s going to visit her grandparents.</a:t>
            </a:r>
          </a:p>
        </p:txBody>
      </p:sp>
    </p:spTree>
    <p:extLst>
      <p:ext uri="{BB962C8B-B14F-4D97-AF65-F5344CB8AC3E}">
        <p14:creationId xmlns:p14="http://schemas.microsoft.com/office/powerpoint/2010/main" val="147248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B636BEF6-E90F-9338-D940-45695D13139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BDAFF-9C7B-1CA6-474A-33CE88B8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9" t="14767" r="34751"/>
          <a:stretch/>
        </p:blipFill>
        <p:spPr>
          <a:xfrm>
            <a:off x="193734" y="963853"/>
            <a:ext cx="5121215" cy="4568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D7F896-39DD-F5A7-0479-55AFB222CD9C}"/>
              </a:ext>
            </a:extLst>
          </p:cNvPr>
          <p:cNvSpPr txBox="1"/>
          <p:nvPr/>
        </p:nvSpPr>
        <p:spPr>
          <a:xfrm>
            <a:off x="2754342" y="5780782"/>
            <a:ext cx="7279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    Have students look at the example.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Put students in pairs and take turns to ask and answer about what Juliette is going to do next weekend.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Invite some pairs to present in front of the class and give them 2 points.</a:t>
            </a:r>
          </a:p>
        </p:txBody>
      </p:sp>
      <p:sp>
        <p:nvSpPr>
          <p:cNvPr id="15" name="Speech Bubble: Rectangle with Corners Rounded 10">
            <a:extLst>
              <a:ext uri="{FF2B5EF4-FFF2-40B4-BE49-F238E27FC236}">
                <a16:creationId xmlns:a16="http://schemas.microsoft.com/office/drawing/2014/main" id="{C27DAFA5-7D47-4871-5900-77B6774FA7BC}"/>
              </a:ext>
            </a:extLst>
          </p:cNvPr>
          <p:cNvSpPr/>
          <p:nvPr/>
        </p:nvSpPr>
        <p:spPr>
          <a:xfrm>
            <a:off x="5771347" y="1725273"/>
            <a:ext cx="5121215" cy="1247701"/>
          </a:xfrm>
          <a:prstGeom prst="wedgeRoundRectCallout">
            <a:avLst>
              <a:gd name="adj1" fmla="val -56795"/>
              <a:gd name="adj2" fmla="val 3881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is Juliette going to do on Sunday evening?</a:t>
            </a:r>
          </a:p>
        </p:txBody>
      </p:sp>
      <p:sp>
        <p:nvSpPr>
          <p:cNvPr id="16" name="Speech Bubble: Rectangle with Corners Rounded 11">
            <a:extLst>
              <a:ext uri="{FF2B5EF4-FFF2-40B4-BE49-F238E27FC236}">
                <a16:creationId xmlns:a16="http://schemas.microsoft.com/office/drawing/2014/main" id="{B408BCE5-A9CE-209B-A5D4-5A23C830E901}"/>
              </a:ext>
            </a:extLst>
          </p:cNvPr>
          <p:cNvSpPr/>
          <p:nvPr/>
        </p:nvSpPr>
        <p:spPr>
          <a:xfrm>
            <a:off x="6877051" y="3626494"/>
            <a:ext cx="4880707" cy="830997"/>
          </a:xfrm>
          <a:prstGeom prst="wedgeRoundRectCallout">
            <a:avLst>
              <a:gd name="adj1" fmla="val 55642"/>
              <a:gd name="adj2" fmla="val 31866"/>
              <a:gd name="adj3" fmla="val 16667"/>
            </a:avLst>
          </a:prstGeom>
          <a:ln w="28575">
            <a:solidFill>
              <a:srgbClr val="F884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She’s going to watch TV.</a:t>
            </a:r>
          </a:p>
        </p:txBody>
      </p:sp>
    </p:spTree>
    <p:extLst>
      <p:ext uri="{BB962C8B-B14F-4D97-AF65-F5344CB8AC3E}">
        <p14:creationId xmlns:p14="http://schemas.microsoft.com/office/powerpoint/2010/main" val="35243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B636BEF6-E90F-9338-D940-45695D13139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7F896-39DD-F5A7-0479-55AFB222CD9C}"/>
              </a:ext>
            </a:extLst>
          </p:cNvPr>
          <p:cNvSpPr txBox="1"/>
          <p:nvPr/>
        </p:nvSpPr>
        <p:spPr>
          <a:xfrm>
            <a:off x="2548580" y="5780782"/>
            <a:ext cx="7094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    Have students look at the example.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Put students in pairs and take turns to ask and answer about what Santiago is going to do next weekend.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Invite some pairs to present in front of the class and give them 2 points.</a:t>
            </a:r>
          </a:p>
        </p:txBody>
      </p:sp>
      <p:sp>
        <p:nvSpPr>
          <p:cNvPr id="15" name="Speech Bubble: Rectangle with Corners Rounded 10">
            <a:extLst>
              <a:ext uri="{FF2B5EF4-FFF2-40B4-BE49-F238E27FC236}">
                <a16:creationId xmlns:a16="http://schemas.microsoft.com/office/drawing/2014/main" id="{C27DAFA5-7D47-4871-5900-77B6774FA7BC}"/>
              </a:ext>
            </a:extLst>
          </p:cNvPr>
          <p:cNvSpPr/>
          <p:nvPr/>
        </p:nvSpPr>
        <p:spPr>
          <a:xfrm>
            <a:off x="5914223" y="1725547"/>
            <a:ext cx="5358616" cy="1247701"/>
          </a:xfrm>
          <a:prstGeom prst="wedgeRoundRectCallout">
            <a:avLst>
              <a:gd name="adj1" fmla="val -56795"/>
              <a:gd name="adj2" fmla="val 3881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is Santiago going to do on Saturday afternoon?</a:t>
            </a:r>
          </a:p>
        </p:txBody>
      </p:sp>
      <p:sp>
        <p:nvSpPr>
          <p:cNvPr id="16" name="Speech Bubble: Rectangle with Corners Rounded 11">
            <a:extLst>
              <a:ext uri="{FF2B5EF4-FFF2-40B4-BE49-F238E27FC236}">
                <a16:creationId xmlns:a16="http://schemas.microsoft.com/office/drawing/2014/main" id="{B408BCE5-A9CE-209B-A5D4-5A23C830E901}"/>
              </a:ext>
            </a:extLst>
          </p:cNvPr>
          <p:cNvSpPr/>
          <p:nvPr/>
        </p:nvSpPr>
        <p:spPr>
          <a:xfrm>
            <a:off x="7915275" y="3412181"/>
            <a:ext cx="3842483" cy="1077218"/>
          </a:xfrm>
          <a:prstGeom prst="wedgeRoundRectCallout">
            <a:avLst>
              <a:gd name="adj1" fmla="val 55642"/>
              <a:gd name="adj2" fmla="val 31866"/>
              <a:gd name="adj3" fmla="val 16667"/>
            </a:avLst>
          </a:prstGeom>
          <a:ln w="28575">
            <a:solidFill>
              <a:srgbClr val="F884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He’s going to go to a funfair.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FC86EE-9929-0E79-32FD-08894225480C}"/>
              </a:ext>
            </a:extLst>
          </p:cNvPr>
          <p:cNvGrpSpPr/>
          <p:nvPr/>
        </p:nvGrpSpPr>
        <p:grpSpPr>
          <a:xfrm>
            <a:off x="193734" y="883239"/>
            <a:ext cx="5212343" cy="4568082"/>
            <a:chOff x="193734" y="963853"/>
            <a:chExt cx="5212343" cy="45680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4BDAFF-9C7B-1CA6-474A-33CE88B8C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79" t="14767" r="66876"/>
            <a:stretch/>
          </p:blipFill>
          <p:spPr>
            <a:xfrm>
              <a:off x="193734" y="963853"/>
              <a:ext cx="2354846" cy="456808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23A0D6C-623C-BF56-4DE4-C551964EB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218" t="14767" r="1103"/>
            <a:stretch/>
          </p:blipFill>
          <p:spPr>
            <a:xfrm>
              <a:off x="2505716" y="963853"/>
              <a:ext cx="2900361" cy="4568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3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B636BEF6-E90F-9338-D940-45695D13139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7F896-39DD-F5A7-0479-55AFB222CD9C}"/>
              </a:ext>
            </a:extLst>
          </p:cNvPr>
          <p:cNvSpPr txBox="1"/>
          <p:nvPr/>
        </p:nvSpPr>
        <p:spPr>
          <a:xfrm>
            <a:off x="2548580" y="5780782"/>
            <a:ext cx="7094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    Have students look at the example.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Put students in pairs and take turns to ask and answer about what Santiago is going to do next weekend.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Invite some pairs to present in front of the class and give them 2 points.</a:t>
            </a:r>
          </a:p>
        </p:txBody>
      </p:sp>
      <p:sp>
        <p:nvSpPr>
          <p:cNvPr id="15" name="Speech Bubble: Rectangle with Corners Rounded 10">
            <a:extLst>
              <a:ext uri="{FF2B5EF4-FFF2-40B4-BE49-F238E27FC236}">
                <a16:creationId xmlns:a16="http://schemas.microsoft.com/office/drawing/2014/main" id="{C27DAFA5-7D47-4871-5900-77B6774FA7BC}"/>
              </a:ext>
            </a:extLst>
          </p:cNvPr>
          <p:cNvSpPr/>
          <p:nvPr/>
        </p:nvSpPr>
        <p:spPr>
          <a:xfrm>
            <a:off x="5914223" y="1725547"/>
            <a:ext cx="5358616" cy="1247701"/>
          </a:xfrm>
          <a:prstGeom prst="wedgeRoundRectCallout">
            <a:avLst>
              <a:gd name="adj1" fmla="val -56795"/>
              <a:gd name="adj2" fmla="val 3881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is Santiago going to do on Sunday morning?</a:t>
            </a:r>
          </a:p>
        </p:txBody>
      </p:sp>
      <p:sp>
        <p:nvSpPr>
          <p:cNvPr id="16" name="Speech Bubble: Rectangle with Corners Rounded 11">
            <a:extLst>
              <a:ext uri="{FF2B5EF4-FFF2-40B4-BE49-F238E27FC236}">
                <a16:creationId xmlns:a16="http://schemas.microsoft.com/office/drawing/2014/main" id="{B408BCE5-A9CE-209B-A5D4-5A23C830E901}"/>
              </a:ext>
            </a:extLst>
          </p:cNvPr>
          <p:cNvSpPr/>
          <p:nvPr/>
        </p:nvSpPr>
        <p:spPr>
          <a:xfrm>
            <a:off x="7015164" y="3573791"/>
            <a:ext cx="4728308" cy="803224"/>
          </a:xfrm>
          <a:prstGeom prst="wedgeRoundRectCallout">
            <a:avLst>
              <a:gd name="adj1" fmla="val 55642"/>
              <a:gd name="adj2" fmla="val 31866"/>
              <a:gd name="adj3" fmla="val 16667"/>
            </a:avLst>
          </a:prstGeom>
          <a:ln w="28575">
            <a:solidFill>
              <a:srgbClr val="F884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He’s going to go fishing.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FC86EE-9929-0E79-32FD-08894225480C}"/>
              </a:ext>
            </a:extLst>
          </p:cNvPr>
          <p:cNvGrpSpPr/>
          <p:nvPr/>
        </p:nvGrpSpPr>
        <p:grpSpPr>
          <a:xfrm>
            <a:off x="193734" y="883239"/>
            <a:ext cx="5212343" cy="4568082"/>
            <a:chOff x="193734" y="963853"/>
            <a:chExt cx="5212343" cy="45680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4BDAFF-9C7B-1CA6-474A-33CE88B8C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79" t="14767" r="66876"/>
            <a:stretch/>
          </p:blipFill>
          <p:spPr>
            <a:xfrm>
              <a:off x="193734" y="963853"/>
              <a:ext cx="2354846" cy="456808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23A0D6C-623C-BF56-4DE4-C551964EB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218" t="14767" r="1103"/>
            <a:stretch/>
          </p:blipFill>
          <p:spPr>
            <a:xfrm>
              <a:off x="2505716" y="963853"/>
              <a:ext cx="2900361" cy="4568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231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B636BEF6-E90F-9338-D940-45695D13139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7F896-39DD-F5A7-0479-55AFB222CD9C}"/>
              </a:ext>
            </a:extLst>
          </p:cNvPr>
          <p:cNvSpPr txBox="1"/>
          <p:nvPr/>
        </p:nvSpPr>
        <p:spPr>
          <a:xfrm>
            <a:off x="2548580" y="5780782"/>
            <a:ext cx="7029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     Have students look at the example.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Put students in pairs and take turns to ask and answer about what Santiago is going to do next weekend.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Invite some pairs to present in front of the class and give them 2 points.</a:t>
            </a:r>
          </a:p>
        </p:txBody>
      </p:sp>
      <p:sp>
        <p:nvSpPr>
          <p:cNvPr id="15" name="Speech Bubble: Rectangle with Corners Rounded 10">
            <a:extLst>
              <a:ext uri="{FF2B5EF4-FFF2-40B4-BE49-F238E27FC236}">
                <a16:creationId xmlns:a16="http://schemas.microsoft.com/office/drawing/2014/main" id="{C27DAFA5-7D47-4871-5900-77B6774FA7BC}"/>
              </a:ext>
            </a:extLst>
          </p:cNvPr>
          <p:cNvSpPr/>
          <p:nvPr/>
        </p:nvSpPr>
        <p:spPr>
          <a:xfrm>
            <a:off x="5914223" y="1725547"/>
            <a:ext cx="5358616" cy="1247701"/>
          </a:xfrm>
          <a:prstGeom prst="wedgeRoundRectCallout">
            <a:avLst>
              <a:gd name="adj1" fmla="val -56795"/>
              <a:gd name="adj2" fmla="val 3881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is Santiago going to do on Saturday evening?</a:t>
            </a:r>
          </a:p>
        </p:txBody>
      </p:sp>
      <p:sp>
        <p:nvSpPr>
          <p:cNvPr id="16" name="Speech Bubble: Rectangle with Corners Rounded 11">
            <a:extLst>
              <a:ext uri="{FF2B5EF4-FFF2-40B4-BE49-F238E27FC236}">
                <a16:creationId xmlns:a16="http://schemas.microsoft.com/office/drawing/2014/main" id="{B408BCE5-A9CE-209B-A5D4-5A23C830E901}"/>
              </a:ext>
            </a:extLst>
          </p:cNvPr>
          <p:cNvSpPr/>
          <p:nvPr/>
        </p:nvSpPr>
        <p:spPr>
          <a:xfrm>
            <a:off x="7015164" y="3573790"/>
            <a:ext cx="4728308" cy="1247701"/>
          </a:xfrm>
          <a:prstGeom prst="wedgeRoundRectCallout">
            <a:avLst>
              <a:gd name="adj1" fmla="val 55642"/>
              <a:gd name="adj2" fmla="val 31866"/>
              <a:gd name="adj3" fmla="val 16667"/>
            </a:avLst>
          </a:prstGeom>
          <a:ln w="28575">
            <a:solidFill>
              <a:srgbClr val="F884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He’s going to go to the square with friends.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FC86EE-9929-0E79-32FD-08894225480C}"/>
              </a:ext>
            </a:extLst>
          </p:cNvPr>
          <p:cNvGrpSpPr/>
          <p:nvPr/>
        </p:nvGrpSpPr>
        <p:grpSpPr>
          <a:xfrm>
            <a:off x="193734" y="883239"/>
            <a:ext cx="5212343" cy="4568082"/>
            <a:chOff x="193734" y="963853"/>
            <a:chExt cx="5212343" cy="45680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4BDAFF-9C7B-1CA6-474A-33CE88B8C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79" t="14767" r="66876"/>
            <a:stretch/>
          </p:blipFill>
          <p:spPr>
            <a:xfrm>
              <a:off x="193734" y="963853"/>
              <a:ext cx="2354846" cy="456808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23A0D6C-623C-BF56-4DE4-C551964EB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218" t="14767" r="1103"/>
            <a:stretch/>
          </p:blipFill>
          <p:spPr>
            <a:xfrm>
              <a:off x="2505716" y="963853"/>
              <a:ext cx="2900361" cy="4568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762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47043-8681-501B-4EF5-E740040C125D}"/>
              </a:ext>
            </a:extLst>
          </p:cNvPr>
          <p:cNvSpPr txBox="1"/>
          <p:nvPr/>
        </p:nvSpPr>
        <p:spPr>
          <a:xfrm>
            <a:off x="2978680" y="6088280"/>
            <a:ext cx="7003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Have students look at Activity 9 and think about what they did last weekend.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Look at the example on the next slide.</a:t>
            </a:r>
            <a:endParaRPr lang="en-VN" sz="1600" dirty="0"/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7070240D-8B59-7DDE-DC67-A00C9087D0D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AB71A-2935-0D32-AA4D-5D7CA7CE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57237"/>
            <a:ext cx="7772400" cy="484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00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0D27F-9287-6D23-9290-146B9CD9A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DFD5AE-0266-E70B-AD6F-9498651A7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09" t="16315" r="25069" b="29982"/>
          <a:stretch/>
        </p:blipFill>
        <p:spPr>
          <a:xfrm>
            <a:off x="1256199" y="793778"/>
            <a:ext cx="9679637" cy="4740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FF375B-BB1B-5738-8F6F-752E7ECF0ADF}"/>
              </a:ext>
            </a:extLst>
          </p:cNvPr>
          <p:cNvSpPr txBox="1"/>
          <p:nvPr/>
        </p:nvSpPr>
        <p:spPr>
          <a:xfrm>
            <a:off x="1807520" y="1029327"/>
            <a:ext cx="867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Saturday</a:t>
            </a:r>
            <a:endParaRPr lang="en-VN" sz="3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300576-B389-6AA2-2CC2-EF672CFFF570}"/>
              </a:ext>
            </a:extLst>
          </p:cNvPr>
          <p:cNvSpPr txBox="1"/>
          <p:nvPr/>
        </p:nvSpPr>
        <p:spPr>
          <a:xfrm>
            <a:off x="1705200" y="1535576"/>
            <a:ext cx="9173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 the afternoon, I went to the shopping </a:t>
            </a:r>
            <a:r>
              <a:rPr lang="en-US" sz="3600" dirty="0" err="1"/>
              <a:t>centre</a:t>
            </a:r>
            <a:r>
              <a:rPr lang="en-US" sz="3600" dirty="0"/>
              <a:t> with my mum. Then, we went to a funfair and I played rollercoaster. It was a happy day!</a:t>
            </a:r>
            <a:endParaRPr lang="en-VN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0B5E8F-BA5C-DD5E-0D50-2C54C318E2E0}"/>
              </a:ext>
            </a:extLst>
          </p:cNvPr>
          <p:cNvSpPr txBox="1"/>
          <p:nvPr/>
        </p:nvSpPr>
        <p:spPr>
          <a:xfrm>
            <a:off x="1705199" y="3824727"/>
            <a:ext cx="9173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 the morning, I played computer games with my friends. In the evening, I did the homework. Then, I went to sleep.</a:t>
            </a:r>
          </a:p>
        </p:txBody>
      </p:sp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93F7B386-5696-1928-8103-DBC8F008CACE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1C9D76-7AA6-F035-D9F7-6E2650FE6F57}"/>
              </a:ext>
            </a:extLst>
          </p:cNvPr>
          <p:cNvSpPr txBox="1"/>
          <p:nvPr/>
        </p:nvSpPr>
        <p:spPr>
          <a:xfrm>
            <a:off x="3916239" y="5885171"/>
            <a:ext cx="4862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242021"/>
                </a:solidFill>
              </a:rPr>
              <a:t>Look at the sample on the screen.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Then, they write about what they did last weekend.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242021"/>
                </a:solidFill>
              </a:rPr>
              <a:t>Invite a few students to show their texts.</a:t>
            </a:r>
            <a:endParaRPr lang="en-VN" sz="160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1782AC2-39F9-6FE0-0134-13F98C801529}"/>
              </a:ext>
            </a:extLst>
          </p:cNvPr>
          <p:cNvSpPr/>
          <p:nvPr/>
        </p:nvSpPr>
        <p:spPr>
          <a:xfrm>
            <a:off x="7978251" y="620522"/>
            <a:ext cx="1600050" cy="52578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Example</a:t>
            </a: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9CC35858-8F5A-D1BC-66DE-BDC5B747A86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Pupils’ Book (p.127)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C6F86-D0AD-FD20-2CE4-91354C18A1CB}"/>
              </a:ext>
            </a:extLst>
          </p:cNvPr>
          <p:cNvSpPr txBox="1"/>
          <p:nvPr/>
        </p:nvSpPr>
        <p:spPr>
          <a:xfrm>
            <a:off x="1807520" y="3289902"/>
            <a:ext cx="867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Sunday</a:t>
            </a:r>
            <a:endParaRPr lang="en-VN" sz="3600" i="1" dirty="0"/>
          </a:p>
        </p:txBody>
      </p:sp>
    </p:spTree>
    <p:extLst>
      <p:ext uri="{BB962C8B-B14F-4D97-AF65-F5344CB8AC3E}">
        <p14:creationId xmlns:p14="http://schemas.microsoft.com/office/powerpoint/2010/main" val="233477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779590" y="2182914"/>
            <a:ext cx="8632821" cy="286975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947055" y="2278963"/>
            <a:ext cx="82978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students in groups of 3 or 4.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group takes out a mini-board.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team will look at the slides with unscrambled words from Unit 6, Unit 7, Unit 8, Unit 9 or Unit 10 and write the correct sentences.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they raise their boards to check.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fastest group with all correct answers will receive 2 points.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647447" y="1596631"/>
            <a:ext cx="1181120" cy="110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F8131-5F08-0BC2-6A4E-AA4FED7E3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497" b="53258"/>
          <a:stretch/>
        </p:blipFill>
        <p:spPr>
          <a:xfrm>
            <a:off x="10546727" y="-243638"/>
            <a:ext cx="1760395" cy="17321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E8DD2E-FA8F-43C9-27CA-532B0D236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017" y="1063231"/>
            <a:ext cx="6921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3550B2-F492-FDAE-30A0-EE9E68238104}"/>
              </a:ext>
            </a:extLst>
          </p:cNvPr>
          <p:cNvSpPr txBox="1"/>
          <p:nvPr/>
        </p:nvSpPr>
        <p:spPr>
          <a:xfrm>
            <a:off x="3693494" y="1547370"/>
            <a:ext cx="54067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42FF30F0-7B30-4E63-A4A0-FC383C4A4A38}"/>
              </a:ext>
            </a:extLst>
          </p:cNvPr>
          <p:cNvSpPr/>
          <p:nvPr/>
        </p:nvSpPr>
        <p:spPr>
          <a:xfrm>
            <a:off x="2202378" y="2580194"/>
            <a:ext cx="8061563" cy="18089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02EA3-EAFC-E1F8-CBCB-B75A69AECF06}"/>
              </a:ext>
            </a:extLst>
          </p:cNvPr>
          <p:cNvSpPr txBox="1"/>
          <p:nvPr/>
        </p:nvSpPr>
        <p:spPr>
          <a:xfrm>
            <a:off x="3556524" y="3167390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the classroom language.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995" y="3838534"/>
            <a:ext cx="4594726" cy="3235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8692C1-BB59-A36B-F580-249010B9389B}"/>
              </a:ext>
            </a:extLst>
          </p:cNvPr>
          <p:cNvSpPr txBox="1"/>
          <p:nvPr/>
        </p:nvSpPr>
        <p:spPr>
          <a:xfrm>
            <a:off x="2593585" y="6336909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212) or Active Teach.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D8694D-06D5-5DDE-718C-1265493E0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609579" y="3838534"/>
            <a:ext cx="1181120" cy="110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8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8056705" y="1598537"/>
            <a:ext cx="3503783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216588" y="3241807"/>
            <a:ext cx="3210336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r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eview Unit 6 - Unit 10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203428" y="4297985"/>
            <a:ext cx="321033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p. 126, 127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117496" y="1647040"/>
            <a:ext cx="33822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END-OF-TERM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REVISION 2B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764858" y="2554961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64B0D3-77E1-F0DD-5747-740ACC5FE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497" b="53258"/>
          <a:stretch/>
        </p:blipFill>
        <p:spPr>
          <a:xfrm>
            <a:off x="10546727" y="-243638"/>
            <a:ext cx="1760395" cy="1732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2F4C54-D710-51BE-6AFD-11B97A679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48" y="675181"/>
            <a:ext cx="3541782" cy="4986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2CF00-0568-09E1-F981-BEECFCFD4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903" y="675181"/>
            <a:ext cx="3535586" cy="49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BDFFBF-A5F8-47DE-BFD3-9F194BEBB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A1DDA0-64D4-4A5E-AE1C-8B9FA96A0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637" y="647485"/>
            <a:ext cx="5326726" cy="4541949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C56C8-4137-4786-A000-7BE74ADD0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618" y="5312699"/>
            <a:ext cx="2627604" cy="82912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7FB017-2D38-4BAE-8495-B1CDB95CD870}"/>
              </a:ext>
            </a:extLst>
          </p:cNvPr>
          <p:cNvGrpSpPr/>
          <p:nvPr/>
        </p:nvGrpSpPr>
        <p:grpSpPr>
          <a:xfrm>
            <a:off x="333134" y="123133"/>
            <a:ext cx="4986730" cy="1186080"/>
            <a:chOff x="4101091" y="134036"/>
            <a:chExt cx="4986730" cy="118608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3F7991D-234A-422B-BC26-6B3A45C6473F}"/>
                </a:ext>
              </a:extLst>
            </p:cNvPr>
            <p:cNvSpPr/>
            <p:nvPr/>
          </p:nvSpPr>
          <p:spPr>
            <a:xfrm>
              <a:off x="4101091" y="310392"/>
              <a:ext cx="4986730" cy="833368"/>
            </a:xfrm>
            <a:prstGeom prst="roundRect">
              <a:avLst/>
            </a:prstGeom>
            <a:solidFill>
              <a:srgbClr val="EC3629"/>
            </a:solidFill>
            <a:ln w="127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Warm-Up: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88F250-C940-498E-92D4-AB979623F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8424" y="134036"/>
              <a:ext cx="824065" cy="1186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12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75446-3B16-4A36-8430-D9329318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FEF82D-A4C7-416A-8918-1FDA90C58579}"/>
              </a:ext>
            </a:extLst>
          </p:cNvPr>
          <p:cNvGrpSpPr/>
          <p:nvPr/>
        </p:nvGrpSpPr>
        <p:grpSpPr>
          <a:xfrm>
            <a:off x="2770712" y="471359"/>
            <a:ext cx="2037252" cy="2042161"/>
            <a:chOff x="746650" y="525780"/>
            <a:chExt cx="1462673" cy="14661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2687C8-294C-4ABE-8AEA-63D771DB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650" y="525780"/>
              <a:ext cx="1462673" cy="14661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9E7654-0128-4D27-999D-A6BB29807440}"/>
                </a:ext>
              </a:extLst>
            </p:cNvPr>
            <p:cNvSpPr txBox="1"/>
            <p:nvPr/>
          </p:nvSpPr>
          <p:spPr>
            <a:xfrm>
              <a:off x="1094319" y="854322"/>
              <a:ext cx="734503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was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8BBD1A-7E82-4393-9A30-77D010657FE4}"/>
              </a:ext>
            </a:extLst>
          </p:cNvPr>
          <p:cNvGrpSpPr/>
          <p:nvPr/>
        </p:nvGrpSpPr>
        <p:grpSpPr>
          <a:xfrm>
            <a:off x="3928952" y="2618842"/>
            <a:ext cx="2037252" cy="2037253"/>
            <a:chOff x="746650" y="527542"/>
            <a:chExt cx="1462673" cy="14626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8675A4-F523-4413-B4B1-43980EAE8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9C37F6-DED5-4B3A-9E89-2DAF6443FF16}"/>
                </a:ext>
              </a:extLst>
            </p:cNvPr>
            <p:cNvSpPr txBox="1"/>
            <p:nvPr/>
          </p:nvSpPr>
          <p:spPr>
            <a:xfrm>
              <a:off x="822282" y="971669"/>
              <a:ext cx="1230540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clothes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E151C4-9AA8-4D23-A6E7-1CC789BBCF64}"/>
              </a:ext>
            </a:extLst>
          </p:cNvPr>
          <p:cNvGrpSpPr/>
          <p:nvPr/>
        </p:nvGrpSpPr>
        <p:grpSpPr>
          <a:xfrm>
            <a:off x="5277367" y="525247"/>
            <a:ext cx="2037252" cy="2037253"/>
            <a:chOff x="746650" y="527542"/>
            <a:chExt cx="1462673" cy="14626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26B5D0-FA62-47CE-9DAF-E976754F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055737-835F-4A63-BE8C-87D199DC9193}"/>
                </a:ext>
              </a:extLst>
            </p:cNvPr>
            <p:cNvSpPr txBox="1"/>
            <p:nvPr/>
          </p:nvSpPr>
          <p:spPr>
            <a:xfrm>
              <a:off x="963694" y="854322"/>
              <a:ext cx="995758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There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D4EA12-88A9-4739-A63A-181A6E986603}"/>
              </a:ext>
            </a:extLst>
          </p:cNvPr>
          <p:cNvGrpSpPr/>
          <p:nvPr/>
        </p:nvGrpSpPr>
        <p:grpSpPr>
          <a:xfrm>
            <a:off x="6435607" y="2644559"/>
            <a:ext cx="2037252" cy="2037253"/>
            <a:chOff x="746650" y="527542"/>
            <a:chExt cx="1462673" cy="146267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F8BB70-3A47-4BE7-B4F5-A3A2CD0D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AFE55D-AE73-447A-9D52-00CBFA66C3C3}"/>
                </a:ext>
              </a:extLst>
            </p:cNvPr>
            <p:cNvSpPr txBox="1"/>
            <p:nvPr/>
          </p:nvSpPr>
          <p:spPr>
            <a:xfrm>
              <a:off x="1006578" y="967960"/>
              <a:ext cx="942816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Barlow"/>
                </a:rPr>
                <a:t>s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hop.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82609C-CFFB-4339-9DC0-81F8225460A2}"/>
              </a:ext>
            </a:extLst>
          </p:cNvPr>
          <p:cNvGrpSpPr/>
          <p:nvPr/>
        </p:nvGrpSpPr>
        <p:grpSpPr>
          <a:xfrm>
            <a:off x="7784022" y="604985"/>
            <a:ext cx="2037252" cy="2032081"/>
            <a:chOff x="746650" y="529399"/>
            <a:chExt cx="1462673" cy="14589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99994B-1F9D-4C5A-991F-79B26887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50" y="529399"/>
              <a:ext cx="1462673" cy="14589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99D669-DE02-433F-9B64-0620B5983FE8}"/>
                </a:ext>
              </a:extLst>
            </p:cNvPr>
            <p:cNvSpPr txBox="1"/>
            <p:nvPr/>
          </p:nvSpPr>
          <p:spPr>
            <a:xfrm>
              <a:off x="1307813" y="854322"/>
              <a:ext cx="307520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9FCD0E-3049-4DC8-B601-6EE286A1EC6D}"/>
              </a:ext>
            </a:extLst>
          </p:cNvPr>
          <p:cNvGrpSpPr/>
          <p:nvPr/>
        </p:nvGrpSpPr>
        <p:grpSpPr>
          <a:xfrm>
            <a:off x="1190261" y="5254012"/>
            <a:ext cx="6951561" cy="1226833"/>
            <a:chOff x="1661316" y="5202482"/>
            <a:chExt cx="6951561" cy="1226833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3BFB64-BE4B-47EF-9DE9-DE5B0A3F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61316" y="5202482"/>
              <a:ext cx="6951561" cy="122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9056DE-0C2E-4A1C-B32A-77582CF6A2FB}"/>
                </a:ext>
              </a:extLst>
            </p:cNvPr>
            <p:cNvSpPr txBox="1"/>
            <p:nvPr/>
          </p:nvSpPr>
          <p:spPr>
            <a:xfrm>
              <a:off x="1896944" y="5483211"/>
              <a:ext cx="6519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There was a clothes shop.</a:t>
              </a:r>
            </a:p>
          </p:txBody>
        </p:sp>
      </p:grpSp>
      <p:pic>
        <p:nvPicPr>
          <p:cNvPr id="50" name="Picture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1C55E1-32CD-4D38-A1BC-FA2294F9B7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3088" y="5354853"/>
            <a:ext cx="2437460" cy="92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75446-3B16-4A36-8430-D9329318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0677"/>
            <a:ext cx="12188298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FEF82D-A4C7-416A-8918-1FDA90C58579}"/>
              </a:ext>
            </a:extLst>
          </p:cNvPr>
          <p:cNvGrpSpPr/>
          <p:nvPr/>
        </p:nvGrpSpPr>
        <p:grpSpPr>
          <a:xfrm>
            <a:off x="2628790" y="777239"/>
            <a:ext cx="2037252" cy="2042161"/>
            <a:chOff x="746650" y="525780"/>
            <a:chExt cx="1462673" cy="14661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2687C8-294C-4ABE-8AEA-63D771DB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650" y="525780"/>
              <a:ext cx="1462673" cy="14661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9E7654-0128-4D27-999D-A6BB29807440}"/>
                </a:ext>
              </a:extLst>
            </p:cNvPr>
            <p:cNvSpPr txBox="1"/>
            <p:nvPr/>
          </p:nvSpPr>
          <p:spPr>
            <a:xfrm>
              <a:off x="998221" y="854322"/>
              <a:ext cx="926704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She’s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8BBD1A-7E82-4393-9A30-77D010657FE4}"/>
              </a:ext>
            </a:extLst>
          </p:cNvPr>
          <p:cNvGrpSpPr/>
          <p:nvPr/>
        </p:nvGrpSpPr>
        <p:grpSpPr>
          <a:xfrm>
            <a:off x="3787030" y="2924722"/>
            <a:ext cx="2037252" cy="2037253"/>
            <a:chOff x="746650" y="527542"/>
            <a:chExt cx="1462673" cy="14626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8675A4-F523-4413-B4B1-43980EAE8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9C37F6-DED5-4B3A-9E89-2DAF6443FF16}"/>
                </a:ext>
              </a:extLst>
            </p:cNvPr>
            <p:cNvSpPr txBox="1"/>
            <p:nvPr/>
          </p:nvSpPr>
          <p:spPr>
            <a:xfrm>
              <a:off x="1256897" y="1026856"/>
              <a:ext cx="442175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to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E151C4-9AA8-4D23-A6E7-1CC789BBCF64}"/>
              </a:ext>
            </a:extLst>
          </p:cNvPr>
          <p:cNvGrpSpPr/>
          <p:nvPr/>
        </p:nvGrpSpPr>
        <p:grpSpPr>
          <a:xfrm>
            <a:off x="5135445" y="831127"/>
            <a:ext cx="2037252" cy="2037253"/>
            <a:chOff x="746650" y="527542"/>
            <a:chExt cx="1462673" cy="14626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26B5D0-FA62-47CE-9DAF-E976754F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055737-835F-4A63-BE8C-87D199DC9193}"/>
                </a:ext>
              </a:extLst>
            </p:cNvPr>
            <p:cNvSpPr txBox="1"/>
            <p:nvPr/>
          </p:nvSpPr>
          <p:spPr>
            <a:xfrm>
              <a:off x="986138" y="854322"/>
              <a:ext cx="950873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going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D4EA12-88A9-4739-A63A-181A6E986603}"/>
              </a:ext>
            </a:extLst>
          </p:cNvPr>
          <p:cNvGrpSpPr/>
          <p:nvPr/>
        </p:nvGrpSpPr>
        <p:grpSpPr>
          <a:xfrm>
            <a:off x="6293685" y="2950439"/>
            <a:ext cx="2037252" cy="2037253"/>
            <a:chOff x="746650" y="527542"/>
            <a:chExt cx="1462673" cy="146267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F8BB70-3A47-4BE7-B4F5-A3A2CD0D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AFE55D-AE73-447A-9D52-00CBFA66C3C3}"/>
                </a:ext>
              </a:extLst>
            </p:cNvPr>
            <p:cNvSpPr txBox="1"/>
            <p:nvPr/>
          </p:nvSpPr>
          <p:spPr>
            <a:xfrm>
              <a:off x="903468" y="1008393"/>
              <a:ext cx="1115451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Barlow"/>
                </a:rPr>
                <a:t>h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iking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82609C-CFFB-4339-9DC0-81F8225460A2}"/>
              </a:ext>
            </a:extLst>
          </p:cNvPr>
          <p:cNvGrpSpPr/>
          <p:nvPr/>
        </p:nvGrpSpPr>
        <p:grpSpPr>
          <a:xfrm>
            <a:off x="7642100" y="910865"/>
            <a:ext cx="2037252" cy="2032081"/>
            <a:chOff x="746650" y="529399"/>
            <a:chExt cx="1462673" cy="14589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99994B-1F9D-4C5A-991F-79B26887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50" y="529399"/>
              <a:ext cx="1462673" cy="14589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99D669-DE02-433F-9B64-0620B5983FE8}"/>
                </a:ext>
              </a:extLst>
            </p:cNvPr>
            <p:cNvSpPr txBox="1"/>
            <p:nvPr/>
          </p:nvSpPr>
          <p:spPr>
            <a:xfrm>
              <a:off x="1211137" y="854322"/>
              <a:ext cx="500871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go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9FCD0E-3049-4DC8-B601-6EE286A1EC6D}"/>
              </a:ext>
            </a:extLst>
          </p:cNvPr>
          <p:cNvGrpSpPr/>
          <p:nvPr/>
        </p:nvGrpSpPr>
        <p:grpSpPr>
          <a:xfrm>
            <a:off x="704957" y="5202482"/>
            <a:ext cx="8201397" cy="1226833"/>
            <a:chOff x="411480" y="5202482"/>
            <a:chExt cx="8201397" cy="1226833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3BFB64-BE4B-47EF-9DE9-DE5B0A3F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1480" y="5202482"/>
              <a:ext cx="8201397" cy="122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9056DE-0C2E-4A1C-B32A-77582CF6A2FB}"/>
                </a:ext>
              </a:extLst>
            </p:cNvPr>
            <p:cNvSpPr txBox="1"/>
            <p:nvPr/>
          </p:nvSpPr>
          <p:spPr>
            <a:xfrm>
              <a:off x="1896944" y="5483211"/>
              <a:ext cx="5230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She’s going to go hiking.</a:t>
              </a:r>
            </a:p>
          </p:txBody>
        </p:sp>
      </p:grpSp>
      <p:pic>
        <p:nvPicPr>
          <p:cNvPr id="50" name="Picture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1C55E1-32CD-4D38-A1BC-FA2294F9B7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3088" y="5354853"/>
            <a:ext cx="2437460" cy="92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9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75446-3B16-4A36-8430-D9329318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7000"/>
            <a:ext cx="12188298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FEF82D-A4C7-416A-8918-1FDA90C58579}"/>
              </a:ext>
            </a:extLst>
          </p:cNvPr>
          <p:cNvGrpSpPr/>
          <p:nvPr/>
        </p:nvGrpSpPr>
        <p:grpSpPr>
          <a:xfrm>
            <a:off x="2072530" y="756663"/>
            <a:ext cx="2037252" cy="2042161"/>
            <a:chOff x="746650" y="525780"/>
            <a:chExt cx="1462673" cy="14661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2687C8-294C-4ABE-8AEA-63D771DB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650" y="525780"/>
              <a:ext cx="1462673" cy="14661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9E7654-0128-4D27-999D-A6BB29807440}"/>
                </a:ext>
              </a:extLst>
            </p:cNvPr>
            <p:cNvSpPr txBox="1"/>
            <p:nvPr/>
          </p:nvSpPr>
          <p:spPr>
            <a:xfrm>
              <a:off x="993670" y="1003961"/>
              <a:ext cx="900232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Barlow"/>
                </a:rPr>
                <a:t>River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8BBD1A-7E82-4393-9A30-77D010657FE4}"/>
              </a:ext>
            </a:extLst>
          </p:cNvPr>
          <p:cNvGrpSpPr/>
          <p:nvPr/>
        </p:nvGrpSpPr>
        <p:grpSpPr>
          <a:xfrm>
            <a:off x="3230770" y="2904146"/>
            <a:ext cx="2037252" cy="2037253"/>
            <a:chOff x="746650" y="527542"/>
            <a:chExt cx="1462673" cy="14626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8675A4-F523-4413-B4B1-43980EAE8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9C37F6-DED5-4B3A-9E89-2DAF6443FF16}"/>
                </a:ext>
              </a:extLst>
            </p:cNvPr>
            <p:cNvSpPr txBox="1"/>
            <p:nvPr/>
          </p:nvSpPr>
          <p:spPr>
            <a:xfrm>
              <a:off x="1092217" y="972535"/>
              <a:ext cx="785143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Barlow"/>
                </a:rPr>
                <a:t>How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E151C4-9AA8-4D23-A6E7-1CC789BBCF64}"/>
              </a:ext>
            </a:extLst>
          </p:cNvPr>
          <p:cNvGrpSpPr/>
          <p:nvPr/>
        </p:nvGrpSpPr>
        <p:grpSpPr>
          <a:xfrm>
            <a:off x="4579185" y="810551"/>
            <a:ext cx="2037252" cy="2037253"/>
            <a:chOff x="746650" y="527542"/>
            <a:chExt cx="1462673" cy="14626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26B5D0-FA62-47CE-9DAF-E976754F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055737-835F-4A63-BE8C-87D199DC9193}"/>
                </a:ext>
              </a:extLst>
            </p:cNvPr>
            <p:cNvSpPr txBox="1"/>
            <p:nvPr/>
          </p:nvSpPr>
          <p:spPr>
            <a:xfrm>
              <a:off x="1286247" y="989929"/>
              <a:ext cx="383479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is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D4EA12-88A9-4739-A63A-181A6E986603}"/>
              </a:ext>
            </a:extLst>
          </p:cNvPr>
          <p:cNvGrpSpPr/>
          <p:nvPr/>
        </p:nvGrpSpPr>
        <p:grpSpPr>
          <a:xfrm>
            <a:off x="5717003" y="2798824"/>
            <a:ext cx="2037252" cy="2037253"/>
            <a:chOff x="731988" y="433461"/>
            <a:chExt cx="1462673" cy="146267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F8BB70-3A47-4BE7-B4F5-A3A2CD0D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31988" y="433461"/>
              <a:ext cx="1462673" cy="146267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AFE55D-AE73-447A-9D52-00CBFA66C3C3}"/>
                </a:ext>
              </a:extLst>
            </p:cNvPr>
            <p:cNvSpPr txBox="1"/>
            <p:nvPr/>
          </p:nvSpPr>
          <p:spPr>
            <a:xfrm>
              <a:off x="1079936" y="854322"/>
              <a:ext cx="763276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long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82609C-CFFB-4339-9DC0-81F8225460A2}"/>
              </a:ext>
            </a:extLst>
          </p:cNvPr>
          <p:cNvGrpSpPr/>
          <p:nvPr/>
        </p:nvGrpSpPr>
        <p:grpSpPr>
          <a:xfrm>
            <a:off x="7085840" y="890289"/>
            <a:ext cx="2037252" cy="2032081"/>
            <a:chOff x="746650" y="529399"/>
            <a:chExt cx="1462673" cy="14589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99994B-1F9D-4C5A-991F-79B26887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50" y="529399"/>
              <a:ext cx="1462673" cy="14589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99D669-DE02-433F-9B64-0620B5983FE8}"/>
                </a:ext>
              </a:extLst>
            </p:cNvPr>
            <p:cNvSpPr txBox="1"/>
            <p:nvPr/>
          </p:nvSpPr>
          <p:spPr>
            <a:xfrm>
              <a:off x="1167704" y="999866"/>
              <a:ext cx="620565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the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9FCD0E-3049-4DC8-B601-6EE286A1EC6D}"/>
              </a:ext>
            </a:extLst>
          </p:cNvPr>
          <p:cNvGrpSpPr/>
          <p:nvPr/>
        </p:nvGrpSpPr>
        <p:grpSpPr>
          <a:xfrm>
            <a:off x="704957" y="5202482"/>
            <a:ext cx="8201397" cy="1226833"/>
            <a:chOff x="411480" y="5202482"/>
            <a:chExt cx="8201397" cy="1226833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3BFB64-BE4B-47EF-9DE9-DE5B0A3F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1480" y="5202482"/>
              <a:ext cx="8201397" cy="122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9056DE-0C2E-4A1C-B32A-77582CF6A2FB}"/>
                </a:ext>
              </a:extLst>
            </p:cNvPr>
            <p:cNvSpPr txBox="1"/>
            <p:nvPr/>
          </p:nvSpPr>
          <p:spPr>
            <a:xfrm>
              <a:off x="1578186" y="5483211"/>
              <a:ext cx="58825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How long is the River Ebro?</a:t>
              </a:r>
            </a:p>
          </p:txBody>
        </p:sp>
      </p:grpSp>
      <p:pic>
        <p:nvPicPr>
          <p:cNvPr id="50" name="Picture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1C55E1-32CD-4D38-A1BC-FA2294F9B7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3088" y="5354853"/>
            <a:ext cx="2437460" cy="9220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12191B-7C9B-4823-A231-EBF356FE4116}"/>
              </a:ext>
            </a:extLst>
          </p:cNvPr>
          <p:cNvGrpSpPr/>
          <p:nvPr/>
        </p:nvGrpSpPr>
        <p:grpSpPr>
          <a:xfrm>
            <a:off x="8293455" y="2879438"/>
            <a:ext cx="2032080" cy="2032081"/>
            <a:chOff x="748506" y="529399"/>
            <a:chExt cx="1458960" cy="14589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3F4F56A-DD42-4231-A541-2E629EB2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48506" y="529399"/>
              <a:ext cx="1458960" cy="14589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F28AEF-CCAE-4407-8C5A-08D4845CCE0D}"/>
                </a:ext>
              </a:extLst>
            </p:cNvPr>
            <p:cNvSpPr txBox="1"/>
            <p:nvPr/>
          </p:nvSpPr>
          <p:spPr>
            <a:xfrm>
              <a:off x="979531" y="992132"/>
              <a:ext cx="996909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Ebro?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36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75446-3B16-4A36-8430-D9329318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FEF82D-A4C7-416A-8918-1FDA90C58579}"/>
              </a:ext>
            </a:extLst>
          </p:cNvPr>
          <p:cNvGrpSpPr/>
          <p:nvPr/>
        </p:nvGrpSpPr>
        <p:grpSpPr>
          <a:xfrm>
            <a:off x="563770" y="706567"/>
            <a:ext cx="2037252" cy="2042161"/>
            <a:chOff x="746650" y="525780"/>
            <a:chExt cx="1462673" cy="14661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2687C8-294C-4ABE-8AEA-63D771DB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650" y="525780"/>
              <a:ext cx="1462673" cy="14661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9E7654-0128-4D27-999D-A6BB29807440}"/>
                </a:ext>
              </a:extLst>
            </p:cNvPr>
            <p:cNvSpPr txBox="1"/>
            <p:nvPr/>
          </p:nvSpPr>
          <p:spPr>
            <a:xfrm>
              <a:off x="1008580" y="854322"/>
              <a:ext cx="905988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What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8BBD1A-7E82-4393-9A30-77D010657FE4}"/>
              </a:ext>
            </a:extLst>
          </p:cNvPr>
          <p:cNvGrpSpPr/>
          <p:nvPr/>
        </p:nvGrpSpPr>
        <p:grpSpPr>
          <a:xfrm>
            <a:off x="1722010" y="2854050"/>
            <a:ext cx="2037252" cy="2037253"/>
            <a:chOff x="746650" y="527542"/>
            <a:chExt cx="1462673" cy="14626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8675A4-F523-4413-B4B1-43980EAE8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9C37F6-DED5-4B3A-9E89-2DAF6443FF16}"/>
                </a:ext>
              </a:extLst>
            </p:cNvPr>
            <p:cNvSpPr txBox="1"/>
            <p:nvPr/>
          </p:nvSpPr>
          <p:spPr>
            <a:xfrm>
              <a:off x="1142659" y="854322"/>
              <a:ext cx="637828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will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E151C4-9AA8-4D23-A6E7-1CC789BBCF64}"/>
              </a:ext>
            </a:extLst>
          </p:cNvPr>
          <p:cNvGrpSpPr/>
          <p:nvPr/>
        </p:nvGrpSpPr>
        <p:grpSpPr>
          <a:xfrm>
            <a:off x="3540414" y="676432"/>
            <a:ext cx="2037252" cy="2037253"/>
            <a:chOff x="746650" y="527542"/>
            <a:chExt cx="1462673" cy="14626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26B5D0-FA62-47CE-9DAF-E976754F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055737-835F-4A63-BE8C-87D199DC9193}"/>
                </a:ext>
              </a:extLst>
            </p:cNvPr>
            <p:cNvSpPr txBox="1"/>
            <p:nvPr/>
          </p:nvSpPr>
          <p:spPr>
            <a:xfrm>
              <a:off x="1013182" y="854322"/>
              <a:ext cx="896780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bring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82609C-CFFB-4339-9DC0-81F8225460A2}"/>
              </a:ext>
            </a:extLst>
          </p:cNvPr>
          <p:cNvGrpSpPr/>
          <p:nvPr/>
        </p:nvGrpSpPr>
        <p:grpSpPr>
          <a:xfrm>
            <a:off x="6561407" y="350780"/>
            <a:ext cx="2037252" cy="2032081"/>
            <a:chOff x="746650" y="529399"/>
            <a:chExt cx="1462673" cy="14589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99994B-1F9D-4C5A-991F-79B26887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650" y="529399"/>
              <a:ext cx="1462673" cy="14589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99D669-DE02-433F-9B64-0620B5983FE8}"/>
                </a:ext>
              </a:extLst>
            </p:cNvPr>
            <p:cNvSpPr txBox="1"/>
            <p:nvPr/>
          </p:nvSpPr>
          <p:spPr>
            <a:xfrm>
              <a:off x="1129422" y="854322"/>
              <a:ext cx="664298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you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9FCD0E-3049-4DC8-B601-6EE286A1EC6D}"/>
              </a:ext>
            </a:extLst>
          </p:cNvPr>
          <p:cNvGrpSpPr/>
          <p:nvPr/>
        </p:nvGrpSpPr>
        <p:grpSpPr>
          <a:xfrm>
            <a:off x="704957" y="5202482"/>
            <a:ext cx="8201397" cy="1226833"/>
            <a:chOff x="411480" y="5202482"/>
            <a:chExt cx="8201397" cy="1226833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3BFB64-BE4B-47EF-9DE9-DE5B0A3F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1480" y="5202482"/>
              <a:ext cx="8201397" cy="122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9056DE-0C2E-4A1C-B32A-77582CF6A2FB}"/>
                </a:ext>
              </a:extLst>
            </p:cNvPr>
            <p:cNvSpPr txBox="1"/>
            <p:nvPr/>
          </p:nvSpPr>
          <p:spPr>
            <a:xfrm>
              <a:off x="1557002" y="5487730"/>
              <a:ext cx="61693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What will you bring to the beach?</a:t>
              </a:r>
            </a:p>
          </p:txBody>
        </p:sp>
      </p:grpSp>
      <p:pic>
        <p:nvPicPr>
          <p:cNvPr id="50" name="Picture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1C55E1-32CD-4D38-A1BC-FA2294F9B7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3088" y="5354853"/>
            <a:ext cx="2437460" cy="9220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4C92E02-2CE4-4EEB-A02D-B885D8C31709}"/>
              </a:ext>
            </a:extLst>
          </p:cNvPr>
          <p:cNvGrpSpPr/>
          <p:nvPr/>
        </p:nvGrpSpPr>
        <p:grpSpPr>
          <a:xfrm>
            <a:off x="8359738" y="1968014"/>
            <a:ext cx="2032080" cy="2032081"/>
            <a:chOff x="748506" y="529399"/>
            <a:chExt cx="1458960" cy="1458961"/>
          </a:xfrm>
        </p:grpSpPr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5AD8AA5E-8385-428B-A4A5-4319623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748506" y="529399"/>
              <a:ext cx="1458960" cy="145896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E77935-7345-4D73-9C6E-D8E0128A0902}"/>
                </a:ext>
              </a:extLst>
            </p:cNvPr>
            <p:cNvSpPr txBox="1"/>
            <p:nvPr/>
          </p:nvSpPr>
          <p:spPr>
            <a:xfrm>
              <a:off x="873650" y="989719"/>
              <a:ext cx="1208673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Barlow"/>
                </a:rPr>
                <a:t>beach?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9BFC50-E8F8-439C-A5D3-4B9E270FEFA3}"/>
              </a:ext>
            </a:extLst>
          </p:cNvPr>
          <p:cNvGrpSpPr/>
          <p:nvPr/>
        </p:nvGrpSpPr>
        <p:grpSpPr>
          <a:xfrm>
            <a:off x="9871443" y="272009"/>
            <a:ext cx="2037252" cy="2037253"/>
            <a:chOff x="3478215" y="-1139345"/>
            <a:chExt cx="1462673" cy="1462674"/>
          </a:xfrm>
        </p:grpSpPr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892AEB0C-5F28-437C-9A5A-913F029AD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478215" y="-1139345"/>
              <a:ext cx="1462673" cy="146267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C78B1E-2F6C-4621-B58F-1173A561D2D0}"/>
                </a:ext>
              </a:extLst>
            </p:cNvPr>
            <p:cNvSpPr txBox="1"/>
            <p:nvPr/>
          </p:nvSpPr>
          <p:spPr>
            <a:xfrm>
              <a:off x="3925941" y="-640030"/>
              <a:ext cx="567220" cy="464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to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5A30044-86F9-2EC9-4EF1-C96F8750986C}"/>
              </a:ext>
            </a:extLst>
          </p:cNvPr>
          <p:cNvGrpSpPr/>
          <p:nvPr/>
        </p:nvGrpSpPr>
        <p:grpSpPr>
          <a:xfrm>
            <a:off x="5423321" y="2774045"/>
            <a:ext cx="2037252" cy="2037253"/>
            <a:chOff x="746650" y="527542"/>
            <a:chExt cx="1462673" cy="1462674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DE3ADC71-23E1-F5CB-DFED-FAA7CFD36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B827B9-1DCF-6643-04CA-2F3064549523}"/>
                </a:ext>
              </a:extLst>
            </p:cNvPr>
            <p:cNvSpPr txBox="1"/>
            <p:nvPr/>
          </p:nvSpPr>
          <p:spPr>
            <a:xfrm>
              <a:off x="1150911" y="1008393"/>
              <a:ext cx="620564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Barlow"/>
                </a:rPr>
                <a:t>the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1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75446-3B16-4A36-8430-D9329318B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FEF82D-A4C7-416A-8918-1FDA90C58579}"/>
              </a:ext>
            </a:extLst>
          </p:cNvPr>
          <p:cNvGrpSpPr/>
          <p:nvPr/>
        </p:nvGrpSpPr>
        <p:grpSpPr>
          <a:xfrm>
            <a:off x="563770" y="706567"/>
            <a:ext cx="2037252" cy="2042161"/>
            <a:chOff x="746650" y="525780"/>
            <a:chExt cx="1462673" cy="14661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2687C8-294C-4ABE-8AEA-63D771DBE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650" y="525780"/>
              <a:ext cx="1462673" cy="14661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9E7654-0128-4D27-999D-A6BB29807440}"/>
                </a:ext>
              </a:extLst>
            </p:cNvPr>
            <p:cNvSpPr txBox="1"/>
            <p:nvPr/>
          </p:nvSpPr>
          <p:spPr>
            <a:xfrm>
              <a:off x="986138" y="854322"/>
              <a:ext cx="950873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going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8BBD1A-7E82-4393-9A30-77D010657FE4}"/>
              </a:ext>
            </a:extLst>
          </p:cNvPr>
          <p:cNvGrpSpPr/>
          <p:nvPr/>
        </p:nvGrpSpPr>
        <p:grpSpPr>
          <a:xfrm>
            <a:off x="1722010" y="2854050"/>
            <a:ext cx="2037252" cy="2037253"/>
            <a:chOff x="746650" y="527542"/>
            <a:chExt cx="1462673" cy="14626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8675A4-F523-4413-B4B1-43980EAE8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9C37F6-DED5-4B3A-9E89-2DAF6443FF16}"/>
                </a:ext>
              </a:extLst>
            </p:cNvPr>
            <p:cNvSpPr txBox="1"/>
            <p:nvPr/>
          </p:nvSpPr>
          <p:spPr>
            <a:xfrm>
              <a:off x="1240486" y="854322"/>
              <a:ext cx="442175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to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E151C4-9AA8-4D23-A6E7-1CC789BBCF64}"/>
              </a:ext>
            </a:extLst>
          </p:cNvPr>
          <p:cNvGrpSpPr/>
          <p:nvPr/>
        </p:nvGrpSpPr>
        <p:grpSpPr>
          <a:xfrm>
            <a:off x="3540414" y="676432"/>
            <a:ext cx="2037252" cy="2037253"/>
            <a:chOff x="746650" y="527542"/>
            <a:chExt cx="1462673" cy="14626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26B5D0-FA62-47CE-9DAF-E976754F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055737-835F-4A63-BE8C-87D199DC9193}"/>
                </a:ext>
              </a:extLst>
            </p:cNvPr>
            <p:cNvSpPr txBox="1"/>
            <p:nvPr/>
          </p:nvSpPr>
          <p:spPr>
            <a:xfrm>
              <a:off x="963719" y="968517"/>
              <a:ext cx="979645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We’re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82609C-CFFB-4339-9DC0-81F8225460A2}"/>
              </a:ext>
            </a:extLst>
          </p:cNvPr>
          <p:cNvGrpSpPr/>
          <p:nvPr/>
        </p:nvGrpSpPr>
        <p:grpSpPr>
          <a:xfrm>
            <a:off x="6580793" y="434455"/>
            <a:ext cx="2037252" cy="2032081"/>
            <a:chOff x="760568" y="589474"/>
            <a:chExt cx="1462673" cy="14589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99994B-1F9D-4C5A-991F-79B26887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568" y="589474"/>
              <a:ext cx="1462673" cy="14589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99D669-DE02-433F-9B64-0620B5983FE8}"/>
                </a:ext>
              </a:extLst>
            </p:cNvPr>
            <p:cNvSpPr txBox="1"/>
            <p:nvPr/>
          </p:nvSpPr>
          <p:spPr>
            <a:xfrm>
              <a:off x="1233305" y="1024774"/>
              <a:ext cx="489362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an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9FCD0E-3049-4DC8-B601-6EE286A1EC6D}"/>
              </a:ext>
            </a:extLst>
          </p:cNvPr>
          <p:cNvGrpSpPr/>
          <p:nvPr/>
        </p:nvGrpSpPr>
        <p:grpSpPr>
          <a:xfrm>
            <a:off x="704957" y="5202482"/>
            <a:ext cx="8201397" cy="1226833"/>
            <a:chOff x="411480" y="5202482"/>
            <a:chExt cx="8201397" cy="1226833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3BFB64-BE4B-47EF-9DE9-DE5B0A3F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1480" y="5202482"/>
              <a:ext cx="8201397" cy="12268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9056DE-0C2E-4A1C-B32A-77582CF6A2FB}"/>
                </a:ext>
              </a:extLst>
            </p:cNvPr>
            <p:cNvSpPr txBox="1"/>
            <p:nvPr/>
          </p:nvSpPr>
          <p:spPr>
            <a:xfrm>
              <a:off x="1557002" y="5487730"/>
              <a:ext cx="61693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We’re going to buy an ice cream.</a:t>
              </a:r>
            </a:p>
          </p:txBody>
        </p:sp>
      </p:grpSp>
      <p:pic>
        <p:nvPicPr>
          <p:cNvPr id="50" name="Picture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1C55E1-32CD-4D38-A1BC-FA2294F9B7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3088" y="5354853"/>
            <a:ext cx="2437460" cy="9220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4C92E02-2CE4-4EEB-A02D-B885D8C31709}"/>
              </a:ext>
            </a:extLst>
          </p:cNvPr>
          <p:cNvGrpSpPr/>
          <p:nvPr/>
        </p:nvGrpSpPr>
        <p:grpSpPr>
          <a:xfrm>
            <a:off x="8359738" y="1968014"/>
            <a:ext cx="2032080" cy="2032081"/>
            <a:chOff x="748506" y="529399"/>
            <a:chExt cx="1458960" cy="1458961"/>
          </a:xfrm>
        </p:grpSpPr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5AD8AA5E-8385-428B-A4A5-4319623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748506" y="529399"/>
              <a:ext cx="1458960" cy="145896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E77935-7345-4D73-9C6E-D8E0128A0902}"/>
                </a:ext>
              </a:extLst>
            </p:cNvPr>
            <p:cNvSpPr txBox="1"/>
            <p:nvPr/>
          </p:nvSpPr>
          <p:spPr>
            <a:xfrm>
              <a:off x="898395" y="989719"/>
              <a:ext cx="1159186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Barlow"/>
                </a:rPr>
                <a:t>cream.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9BFC50-E8F8-439C-A5D3-4B9E270FEFA3}"/>
              </a:ext>
            </a:extLst>
          </p:cNvPr>
          <p:cNvGrpSpPr/>
          <p:nvPr/>
        </p:nvGrpSpPr>
        <p:grpSpPr>
          <a:xfrm>
            <a:off x="9871443" y="272009"/>
            <a:ext cx="2037252" cy="2037253"/>
            <a:chOff x="3478215" y="-1139345"/>
            <a:chExt cx="1462673" cy="1462674"/>
          </a:xfrm>
        </p:grpSpPr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892AEB0C-5F28-437C-9A5A-913F029AD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478215" y="-1139345"/>
              <a:ext cx="1462673" cy="146267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C78B1E-2F6C-4621-B58F-1173A561D2D0}"/>
                </a:ext>
              </a:extLst>
            </p:cNvPr>
            <p:cNvSpPr txBox="1"/>
            <p:nvPr/>
          </p:nvSpPr>
          <p:spPr>
            <a:xfrm>
              <a:off x="3851825" y="-670885"/>
              <a:ext cx="649807" cy="464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ice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5A30044-86F9-2EC9-4EF1-C96F8750986C}"/>
              </a:ext>
            </a:extLst>
          </p:cNvPr>
          <p:cNvGrpSpPr/>
          <p:nvPr/>
        </p:nvGrpSpPr>
        <p:grpSpPr>
          <a:xfrm>
            <a:off x="5423321" y="2774045"/>
            <a:ext cx="2037252" cy="2037253"/>
            <a:chOff x="746650" y="527542"/>
            <a:chExt cx="1462673" cy="1462674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DE3ADC71-23E1-F5CB-DFED-FAA7CFD36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746650" y="527542"/>
              <a:ext cx="1462673" cy="14626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B827B9-1DCF-6643-04CA-2F3064549523}"/>
                </a:ext>
              </a:extLst>
            </p:cNvPr>
            <p:cNvSpPr txBox="1"/>
            <p:nvPr/>
          </p:nvSpPr>
          <p:spPr>
            <a:xfrm>
              <a:off x="1127319" y="1008393"/>
              <a:ext cx="667751" cy="46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Barlow"/>
                </a:rPr>
                <a:t>buy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4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6101</TotalTime>
  <Words>1332</Words>
  <Application>Microsoft Office PowerPoint</Application>
  <PresentationFormat>Widescreen</PresentationFormat>
  <Paragraphs>213</Paragraphs>
  <Slides>31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Barlow</vt:lpstr>
      <vt:lpstr>Calibri</vt:lpstr>
      <vt:lpstr>Calibri Light</vt:lpstr>
      <vt:lpstr>Carter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Lan Anh</cp:lastModifiedBy>
  <cp:revision>183</cp:revision>
  <dcterms:created xsi:type="dcterms:W3CDTF">2023-11-28T02:26:41Z</dcterms:created>
  <dcterms:modified xsi:type="dcterms:W3CDTF">2024-11-18T09:30:10Z</dcterms:modified>
</cp:coreProperties>
</file>