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7"/>
  </p:notesMasterIdLst>
  <p:sldIdLst>
    <p:sldId id="1817239695" r:id="rId4"/>
    <p:sldId id="341" r:id="rId5"/>
    <p:sldId id="262" r:id="rId6"/>
    <p:sldId id="1817239694" r:id="rId7"/>
    <p:sldId id="1817239714" r:id="rId8"/>
    <p:sldId id="1817239697" r:id="rId9"/>
    <p:sldId id="1817239712" r:id="rId10"/>
    <p:sldId id="1817239713" r:id="rId11"/>
    <p:sldId id="1817239715" r:id="rId12"/>
    <p:sldId id="1817239716" r:id="rId13"/>
    <p:sldId id="1817239717" r:id="rId14"/>
    <p:sldId id="1817239718" r:id="rId15"/>
    <p:sldId id="18172397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E72"/>
    <a:srgbClr val="C72926"/>
    <a:srgbClr val="D9D52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4660"/>
  </p:normalViewPr>
  <p:slideViewPr>
    <p:cSldViewPr snapToGrid="0">
      <p:cViewPr varScale="1">
        <p:scale>
          <a:sx n="62" d="100"/>
          <a:sy n="62" d="100"/>
        </p:scale>
        <p:origin x="5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63372-5574-443F-BA06-79ED0211AB3A}" type="datetimeFigureOut">
              <a:rPr lang="en-SG" smtClean="0"/>
              <a:t>18/5/2025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872B7-3D7B-48A6-B03E-073DFD660032}" type="slidenum">
              <a:rPr lang="en-SG" smtClean="0"/>
              <a:t>‹#›</a:t>
            </a:fld>
            <a:endParaRPr lang="en-SG"/>
          </a:p>
        </p:txBody>
      </p:sp>
    </p:spTree>
    <p:extLst>
      <p:ext uri="{BB962C8B-B14F-4D97-AF65-F5344CB8AC3E}">
        <p14:creationId xmlns:p14="http://schemas.microsoft.com/office/powerpoint/2010/main" val="165080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7AD6-72A6-5FB4-37BB-ECBC29AA41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35C716-43F3-283C-D8EB-763EBEBBCB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AFE173E-0E82-F1C7-1D46-BF453CCF60F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5" name="Footer Placeholder 4">
            <a:extLst>
              <a:ext uri="{FF2B5EF4-FFF2-40B4-BE49-F238E27FC236}">
                <a16:creationId xmlns:a16="http://schemas.microsoft.com/office/drawing/2014/main" id="{B86964B5-64FC-9093-43BC-B38F02E8A91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A5D5406-FF6A-29F9-B6F2-EFBC75D1E02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87426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A65E-75E7-9576-277F-64DD993782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285EA85-1CAD-E1CC-3FD6-F6081359A5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1941D6F-1FDF-5E26-97A0-1E8D7C8F45B5}"/>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5" name="Footer Placeholder 4">
            <a:extLst>
              <a:ext uri="{FF2B5EF4-FFF2-40B4-BE49-F238E27FC236}">
                <a16:creationId xmlns:a16="http://schemas.microsoft.com/office/drawing/2014/main" id="{8D24307B-61B5-C5CE-56A9-5C91AFAAA0F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A0E087D-C3C3-7408-2FDF-FE4194FAF06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82143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C94ED-3FBF-A974-1CFD-809B67CC09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479844E-32C9-17C2-CF41-38829DBD9D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5A2415B-561F-06E2-1486-7FDA3BC48422}"/>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5" name="Footer Placeholder 4">
            <a:extLst>
              <a:ext uri="{FF2B5EF4-FFF2-40B4-BE49-F238E27FC236}">
                <a16:creationId xmlns:a16="http://schemas.microsoft.com/office/drawing/2014/main" id="{5938A1C1-8D41-3730-0E5A-00210573036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A1D35AD-7BD8-880E-1538-5B2A5FE37E7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4041154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7373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9567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47598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11750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18274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985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24814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3322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CB02-DAEA-09D5-A9CC-5BDED02C15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76EE143-97EB-0F76-FF68-CA1E8CEE67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3E33BC4-8B3B-5C2E-2AFC-3F4E02B4BD6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5" name="Footer Placeholder 4">
            <a:extLst>
              <a:ext uri="{FF2B5EF4-FFF2-40B4-BE49-F238E27FC236}">
                <a16:creationId xmlns:a16="http://schemas.microsoft.com/office/drawing/2014/main" id="{F58E2EBF-D518-8AFA-D6DD-87EC7CA347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5A6E48-0A9A-BC37-3E97-8BF2399F02C2}"/>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8005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762624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752538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5/18/2025</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82171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9390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8652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67516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58887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22432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147847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843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3BC-267A-D096-D75B-C82B7EBA6F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7F59287-709D-5E09-2FC3-823A5F1EE8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37F5D-552F-E900-500E-82E9195B46E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5" name="Footer Placeholder 4">
            <a:extLst>
              <a:ext uri="{FF2B5EF4-FFF2-40B4-BE49-F238E27FC236}">
                <a16:creationId xmlns:a16="http://schemas.microsoft.com/office/drawing/2014/main" id="{40EEEEF4-470E-972D-6118-A8C794F2FE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CDD8BA6-4B3F-6819-C701-72BE77C96BC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79249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140512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75560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86998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04910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5/18/2025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45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7039-44CC-C3C4-03FB-D19E2B08B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51A02EB-E917-54DC-7326-208DD82E77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9DAC2AD-E518-B28A-AB73-2CFBA96222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446A0C5D-F977-0113-747B-85669CB618E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6" name="Footer Placeholder 5">
            <a:extLst>
              <a:ext uri="{FF2B5EF4-FFF2-40B4-BE49-F238E27FC236}">
                <a16:creationId xmlns:a16="http://schemas.microsoft.com/office/drawing/2014/main" id="{B24D1094-18D0-0D7F-0F42-F7475E2C67C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6E58144-E05D-B63D-41FB-60B922A92965}"/>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43861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D663-25D6-F097-E1C8-775773B61A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F7A5F9-3851-5F6C-BEAE-12D283B0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9F21C-CC7D-2CD1-50FF-C4669371EE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61F816C-ACA6-A119-8265-62EA199341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105D-D564-C0D5-8B92-0960DD05BF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1640460-A342-0990-079D-288F9BE481DE}"/>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8" name="Footer Placeholder 7">
            <a:extLst>
              <a:ext uri="{FF2B5EF4-FFF2-40B4-BE49-F238E27FC236}">
                <a16:creationId xmlns:a16="http://schemas.microsoft.com/office/drawing/2014/main" id="{462C9C85-FA7C-D276-8982-84DD5F2BD29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67434A3-74EA-347D-0567-4710C9347A38}"/>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454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E8A2-A1CB-01EF-4BE2-B0A362949C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8431FBF-8FD7-2848-CC8B-D3810EE80298}"/>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4" name="Footer Placeholder 3">
            <a:extLst>
              <a:ext uri="{FF2B5EF4-FFF2-40B4-BE49-F238E27FC236}">
                <a16:creationId xmlns:a16="http://schemas.microsoft.com/office/drawing/2014/main" id="{30CDA324-ADBE-A8EE-6E89-3F3B1034D5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975BD4DF-3322-72D1-1265-07D3DFFAC35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3304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6E094-A109-67A7-3A4B-45C55B801E36}"/>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3" name="Footer Placeholder 2">
            <a:extLst>
              <a:ext uri="{FF2B5EF4-FFF2-40B4-BE49-F238E27FC236}">
                <a16:creationId xmlns:a16="http://schemas.microsoft.com/office/drawing/2014/main" id="{76E828E5-36B4-3B40-7E32-D0111C3E0A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6403256D-7B24-7FEB-961B-B43AB04623A7}"/>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61013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C31-FFC6-41B1-ED1E-07E460A21A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6186762-A6D4-3116-8545-6704EB00F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1BBD538-94BE-AC36-0E10-9C3773AA87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3391B-5B8D-CD55-0B14-C30E16A4FB4D}"/>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6" name="Footer Placeholder 5">
            <a:extLst>
              <a:ext uri="{FF2B5EF4-FFF2-40B4-BE49-F238E27FC236}">
                <a16:creationId xmlns:a16="http://schemas.microsoft.com/office/drawing/2014/main" id="{D42E7333-87BA-9C5C-F8B8-0D459C20188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07E728B-9F9C-DD43-104E-193D11AD3D0B}"/>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6206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293E-90EB-6DCD-E807-1E3ADB024C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CBA47B8-C65B-DF6A-33AD-637D2730CF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65FA7C0-FB40-FD38-74B9-14E2569B48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C334E-13B2-9E0F-1AF6-4CBABD226BCF}"/>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18/5/2025</a:t>
            </a:fld>
            <a:endParaRPr lang="en-SG"/>
          </a:p>
        </p:txBody>
      </p:sp>
      <p:sp>
        <p:nvSpPr>
          <p:cNvPr id="6" name="Footer Placeholder 5">
            <a:extLst>
              <a:ext uri="{FF2B5EF4-FFF2-40B4-BE49-F238E27FC236}">
                <a16:creationId xmlns:a16="http://schemas.microsoft.com/office/drawing/2014/main" id="{C180FE90-33E9-B627-126C-8E8DD739458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9EAAE35-34C9-0988-91CA-54188B5FACB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35614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descr="A group of children running on a road&#10;&#10;Description automatically generated">
            <a:extLst>
              <a:ext uri="{FF2B5EF4-FFF2-40B4-BE49-F238E27FC236}">
                <a16:creationId xmlns:a16="http://schemas.microsoft.com/office/drawing/2014/main" id="{C3A22E03-85E1-80CB-01AF-362546156B1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Tree>
    <p:extLst>
      <p:ext uri="{BB962C8B-B14F-4D97-AF65-F5344CB8AC3E}">
        <p14:creationId xmlns:p14="http://schemas.microsoft.com/office/powerpoint/2010/main" val="211921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64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5/18/2025</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66594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3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99A8A9D-B445-E6C2-B816-61ECD7F95965}"/>
              </a:ext>
            </a:extLst>
          </p:cNvPr>
          <p:cNvPicPr>
            <a:picLocks noChangeAspect="1"/>
          </p:cNvPicPr>
          <p:nvPr/>
        </p:nvPicPr>
        <p:blipFill>
          <a:blip r:embed="rId2"/>
          <a:stretch>
            <a:fillRect/>
          </a:stretch>
        </p:blipFill>
        <p:spPr>
          <a:xfrm>
            <a:off x="2179460" y="3105425"/>
            <a:ext cx="9741192" cy="2339921"/>
          </a:xfrm>
          <a:prstGeom prst="rect">
            <a:avLst/>
          </a:prstGeom>
        </p:spPr>
      </p:pic>
    </p:spTree>
    <p:extLst>
      <p:ext uri="{BB962C8B-B14F-4D97-AF65-F5344CB8AC3E}">
        <p14:creationId xmlns:p14="http://schemas.microsoft.com/office/powerpoint/2010/main" val="12051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B321246-3D97-CE67-0469-3D0BE38BCE50}"/>
              </a:ext>
            </a:extLst>
          </p:cNvPr>
          <p:cNvPicPr>
            <a:picLocks noChangeAspect="1"/>
          </p:cNvPicPr>
          <p:nvPr/>
        </p:nvPicPr>
        <p:blipFill>
          <a:blip r:embed="rId2"/>
          <a:stretch>
            <a:fillRect/>
          </a:stretch>
        </p:blipFill>
        <p:spPr>
          <a:xfrm>
            <a:off x="847492" y="627932"/>
            <a:ext cx="10592613" cy="3196587"/>
          </a:xfrm>
          <a:prstGeom prst="rect">
            <a:avLst/>
          </a:prstGeom>
        </p:spPr>
      </p:pic>
      <p:sp>
        <p:nvSpPr>
          <p:cNvPr id="7" name="TextBox 6">
            <a:extLst>
              <a:ext uri="{FF2B5EF4-FFF2-40B4-BE49-F238E27FC236}">
                <a16:creationId xmlns:a16="http://schemas.microsoft.com/office/drawing/2014/main" id="{629C98C4-34E3-85A0-E785-768E544AE090}"/>
              </a:ext>
            </a:extLst>
          </p:cNvPr>
          <p:cNvSpPr txBox="1"/>
          <p:nvPr/>
        </p:nvSpPr>
        <p:spPr>
          <a:xfrm>
            <a:off x="1103971" y="4248615"/>
            <a:ext cx="10181063" cy="1569660"/>
          </a:xfrm>
          <a:prstGeom prst="rect">
            <a:avLst/>
          </a:prstGeom>
          <a:noFill/>
        </p:spPr>
        <p:txBody>
          <a:bodyPr wrap="square" rtlCol="0">
            <a:spAutoFit/>
          </a:bodyPr>
          <a:lstStyle/>
          <a:p>
            <a:pPr algn="just"/>
            <a:r>
              <a:rPr lang="vi-VN" sz="2400" b="0" i="0" dirty="0">
                <a:solidFill>
                  <a:srgbClr val="333333"/>
                </a:solidFill>
                <a:effectLst/>
                <a:latin typeface="Cambria" panose="02040503050406030204" pitchFamily="18" charset="0"/>
                <a:ea typeface="Cambria" panose="02040503050406030204" pitchFamily="18" charset="0"/>
              </a:rPr>
              <a:t>a) Tính diện tích bìa cần dùng để làm một chiếc hộp mỗi loại.</a:t>
            </a:r>
          </a:p>
          <a:p>
            <a:pPr algn="just"/>
            <a:r>
              <a:rPr lang="vi-VN" sz="2400" b="0" i="0" dirty="0">
                <a:solidFill>
                  <a:srgbClr val="333333"/>
                </a:solidFill>
                <a:effectLst/>
                <a:latin typeface="Cambria" panose="02040503050406030204" pitchFamily="18" charset="0"/>
                <a:ea typeface="Cambria" panose="02040503050406030204" pitchFamily="18" charset="0"/>
              </a:rPr>
              <a:t>b) Ước lượng giá tiền để sản xuất một chiếc hộp mỗi loại, biết rằng cứ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 bìa thì làm được khoảng 20 chiếc hộp loại thứ nhất và làm được khoảng 12 chiếc hộp loại thứ hai. Loại bìa được sử dụng có giá là 24 000 đồng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405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1038657" y="732529"/>
            <a:ext cx="10181063" cy="4524315"/>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endParaRPr lang="en-US" sz="3600" b="1" dirty="0">
              <a:solidFill>
                <a:srgbClr val="FF0000"/>
              </a:solidFill>
              <a:latin typeface="Cambria" panose="02040503050406030204" pitchFamily="18" charset="0"/>
              <a:ea typeface="Cambria" panose="02040503050406030204" pitchFamily="18" charset="0"/>
            </a:endParaRPr>
          </a:p>
          <a:p>
            <a:pPr algn="ct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chiêc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toàn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thước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12 x 10 x 5, </a:t>
            </a:r>
            <a:r>
              <a:rPr lang="en-US" sz="3600" dirty="0" err="1">
                <a:solidFill>
                  <a:srgbClr val="FF0000"/>
                </a:solidFill>
                <a:latin typeface="Cambria" panose="02040503050406030204" pitchFamily="18" charset="0"/>
                <a:ea typeface="Cambria" panose="02040503050406030204" pitchFamily="18" charset="0"/>
              </a:rPr>
              <a:t>cụ</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(12 + 10) x 2 x 5 + 12 x 10 x 2 =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Tương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tự</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(15 + 10) x 2 x 10 + 15 x 10 x 2 =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61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940686" y="482158"/>
            <a:ext cx="10181063" cy="563231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20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20 =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12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12 = 2 000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                           b)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2 000 </a:t>
            </a:r>
            <a:r>
              <a:rPr lang="en-US" sz="3600" dirty="0" err="1">
                <a:solidFill>
                  <a:srgbClr val="FF0000"/>
                </a:solidFill>
                <a:latin typeface="Cambria" panose="02040503050406030204" pitchFamily="18" charset="0"/>
                <a:ea typeface="Cambria" panose="02040503050406030204" pitchFamily="18" charset="0"/>
              </a:rPr>
              <a:t>đồng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9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BF79873-9FC9-57F6-37BC-C2572228719B}"/>
              </a:ext>
            </a:extLst>
          </p:cNvPr>
          <p:cNvSpPr/>
          <p:nvPr/>
        </p:nvSpPr>
        <p:spPr>
          <a:xfrm>
            <a:off x="2939649" y="1535453"/>
            <a:ext cx="8471701" cy="3896352"/>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Picture 18" descr="A cartoon of a child holding a book&#10;&#10;Description automatically generated">
            <a:extLst>
              <a:ext uri="{FF2B5EF4-FFF2-40B4-BE49-F238E27FC236}">
                <a16:creationId xmlns:a16="http://schemas.microsoft.com/office/drawing/2014/main" id="{96351126-A627-F59E-C8D7-B22CFFE9F2CC}"/>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782" b="99561" l="2981" r="95935">
                        <a14:foregroundMark x1="56640" y1="4539" x2="95393" y2="24597"/>
                        <a14:foregroundMark x1="13821" y1="14934" x2="60163" y2="3807"/>
                        <a14:foregroundMark x1="89702" y1="8931" x2="91599" y2="61786"/>
                        <a14:foregroundMark x1="37940" y1="2928" x2="18970" y2="12152"/>
                        <a14:foregroundMark x1="18970" y1="12152" x2="11924" y2="25769"/>
                        <a14:foregroundMark x1="6504" y1="22840" x2="13821" y2="50220"/>
                        <a14:foregroundMark x1="13821" y1="50220" x2="22764" y2="61054"/>
                        <a14:foregroundMark x1="22764" y1="61054" x2="23848" y2="61201"/>
                        <a14:foregroundMark x1="81030" y1="38507" x2="83198" y2="59736"/>
                        <a14:foregroundMark x1="83198" y1="59736" x2="85908" y2="63250"/>
                        <a14:foregroundMark x1="65583" y1="55198" x2="65583" y2="63250"/>
                        <a14:foregroundMark x1="73713" y1="64568" x2="76152" y2="68521"/>
                        <a14:foregroundMark x1="33604" y1="57247" x2="42818" y2="73206"/>
                        <a14:foregroundMark x1="42818" y1="73206" x2="42818" y2="78184"/>
                        <a14:foregroundMark x1="42276" y1="8931" x2="27371" y2="22255"/>
                        <a14:foregroundMark x1="27371" y1="22255" x2="25745" y2="22840"/>
                        <a14:foregroundMark x1="44173" y1="8931" x2="36585" y2="19473"/>
                        <a14:foregroundMark x1="73713" y1="43192" x2="78320" y2="58126"/>
                        <a14:foregroundMark x1="78320" y1="58126" x2="78591" y2="58419"/>
                        <a14:foregroundMark x1="74255" y1="56808" x2="14634" y2="55344"/>
                        <a14:foregroundMark x1="14634" y1="55344" x2="23306" y2="68228"/>
                        <a14:foregroundMark x1="23306" y1="68228" x2="34417" y2="70571"/>
                        <a14:foregroundMark x1="75068" y1="52123" x2="59079" y2="52562"/>
                        <a14:foregroundMark x1="7859" y1="52123" x2="12195" y2="66618"/>
                        <a14:foregroundMark x1="12195" y1="66618" x2="26829" y2="69546"/>
                        <a14:foregroundMark x1="23848" y1="93119" x2="66938" y2="92387"/>
                        <a14:foregroundMark x1="66938" y1="92387" x2="85366" y2="93411"/>
                        <a14:foregroundMark x1="79133" y1="82723" x2="88076" y2="99561"/>
                        <a14:foregroundMark x1="89702" y1="66764" x2="95935" y2="55198"/>
                        <a14:foregroundMark x1="95935" y1="55198" x2="95935" y2="52416"/>
                        <a14:foregroundMark x1="66396" y1="62079" x2="45528" y2="66471"/>
                        <a14:foregroundMark x1="13279" y1="50073" x2="39566" y2="50220"/>
                        <a14:foregroundMark x1="39566" y1="50220" x2="50136" y2="52562"/>
                        <a14:foregroundMark x1="2981" y1="19912" x2="36043" y2="18009"/>
                        <a14:foregroundMark x1="36043" y1="18009" x2="36856" y2="17570"/>
                        <a14:foregroundMark x1="41734" y1="4100" x2="76423" y2="8638"/>
                        <a14:foregroundMark x1="76423" y1="8638" x2="86721" y2="12592"/>
                        <a14:foregroundMark x1="55827" y1="6881" x2="72358" y2="14348"/>
                        <a14:foregroundMark x1="72358" y1="14348" x2="78591" y2="20205"/>
                        <a14:foregroundMark x1="54743" y1="11859" x2="62060" y2="21230"/>
                        <a14:foregroundMark x1="4065" y1="29136" x2="10298" y2="37921"/>
                        <a14:foregroundMark x1="94580" y1="27233" x2="92954" y2="3352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29683" y="732734"/>
            <a:ext cx="3309257" cy="6125266"/>
          </a:xfrm>
          <a:prstGeom prst="rect">
            <a:avLst/>
          </a:prstGeom>
        </p:spPr>
      </p:pic>
      <p:pic>
        <p:nvPicPr>
          <p:cNvPr id="6" name="Picture 5">
            <a:extLst>
              <a:ext uri="{FF2B5EF4-FFF2-40B4-BE49-F238E27FC236}">
                <a16:creationId xmlns:a16="http://schemas.microsoft.com/office/drawing/2014/main" id="{15226183-6CA2-BDC9-7CAA-4B998256AFEF}"/>
              </a:ext>
            </a:extLst>
          </p:cNvPr>
          <p:cNvPicPr>
            <a:picLocks noChangeAspect="1"/>
          </p:cNvPicPr>
          <p:nvPr/>
        </p:nvPicPr>
        <p:blipFill>
          <a:blip r:embed="rId4"/>
          <a:stretch>
            <a:fillRect/>
          </a:stretch>
        </p:blipFill>
        <p:spPr>
          <a:xfrm>
            <a:off x="3195785" y="1705005"/>
            <a:ext cx="7959428" cy="3557247"/>
          </a:xfrm>
          <a:prstGeom prst="rect">
            <a:avLst/>
          </a:prstGeom>
        </p:spPr>
      </p:pic>
    </p:spTree>
    <p:extLst>
      <p:ext uri="{BB962C8B-B14F-4D97-AF65-F5344CB8AC3E}">
        <p14:creationId xmlns:p14="http://schemas.microsoft.com/office/powerpoint/2010/main" val="298570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768136 h 4608721"/>
              <a:gd name="connsiteX1" fmla="*/ 768136 w 8465318"/>
              <a:gd name="connsiteY1" fmla="*/ 0 h 4608721"/>
              <a:gd name="connsiteX2" fmla="*/ 7697182 w 8465318"/>
              <a:gd name="connsiteY2" fmla="*/ 0 h 4608721"/>
              <a:gd name="connsiteX3" fmla="*/ 8465318 w 8465318"/>
              <a:gd name="connsiteY3" fmla="*/ 768136 h 4608721"/>
              <a:gd name="connsiteX4" fmla="*/ 8465318 w 8465318"/>
              <a:gd name="connsiteY4" fmla="*/ 3840585 h 4608721"/>
              <a:gd name="connsiteX5" fmla="*/ 7697182 w 8465318"/>
              <a:gd name="connsiteY5" fmla="*/ 4608721 h 4608721"/>
              <a:gd name="connsiteX6" fmla="*/ 768136 w 8465318"/>
              <a:gd name="connsiteY6" fmla="*/ 4608721 h 4608721"/>
              <a:gd name="connsiteX7" fmla="*/ 0 w 8465318"/>
              <a:gd name="connsiteY7" fmla="*/ 3840585 h 4608721"/>
              <a:gd name="connsiteX8" fmla="*/ 0 w 8465318"/>
              <a:gd name="connsiteY8" fmla="*/ 768136 h 46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608721" fill="none" extrusionOk="0">
                <a:moveTo>
                  <a:pt x="0" y="768136"/>
                </a:moveTo>
                <a:cubicBezTo>
                  <a:pt x="-51311" y="335607"/>
                  <a:pt x="364064" y="16486"/>
                  <a:pt x="768136" y="0"/>
                </a:cubicBezTo>
                <a:cubicBezTo>
                  <a:pt x="3155073" y="130954"/>
                  <a:pt x="5878183" y="43574"/>
                  <a:pt x="7697182" y="0"/>
                </a:cubicBezTo>
                <a:cubicBezTo>
                  <a:pt x="8161680" y="62026"/>
                  <a:pt x="8497301" y="383083"/>
                  <a:pt x="8465318" y="768136"/>
                </a:cubicBezTo>
                <a:cubicBezTo>
                  <a:pt x="8314879" y="1603370"/>
                  <a:pt x="8551197" y="3389970"/>
                  <a:pt x="8465318" y="3840585"/>
                </a:cubicBezTo>
                <a:cubicBezTo>
                  <a:pt x="8384042" y="4278162"/>
                  <a:pt x="8112414" y="4602513"/>
                  <a:pt x="7697182" y="4608721"/>
                </a:cubicBezTo>
                <a:cubicBezTo>
                  <a:pt x="4887636" y="4763918"/>
                  <a:pt x="3628710" y="4771741"/>
                  <a:pt x="768136" y="4608721"/>
                </a:cubicBezTo>
                <a:cubicBezTo>
                  <a:pt x="348502" y="4546558"/>
                  <a:pt x="-61390" y="4300661"/>
                  <a:pt x="0" y="3840585"/>
                </a:cubicBezTo>
                <a:cubicBezTo>
                  <a:pt x="64656" y="2562637"/>
                  <a:pt x="-17807" y="1330279"/>
                  <a:pt x="0" y="768136"/>
                </a:cubicBezTo>
                <a:close/>
              </a:path>
              <a:path w="8465318" h="4608721" stroke="0" extrusionOk="0">
                <a:moveTo>
                  <a:pt x="0" y="768136"/>
                </a:moveTo>
                <a:cubicBezTo>
                  <a:pt x="-67941" y="301999"/>
                  <a:pt x="310962" y="12365"/>
                  <a:pt x="768136" y="0"/>
                </a:cubicBezTo>
                <a:cubicBezTo>
                  <a:pt x="2036685" y="132882"/>
                  <a:pt x="6647414" y="-84951"/>
                  <a:pt x="7697182" y="0"/>
                </a:cubicBezTo>
                <a:cubicBezTo>
                  <a:pt x="8072522" y="47744"/>
                  <a:pt x="8453932" y="406838"/>
                  <a:pt x="8465318" y="768136"/>
                </a:cubicBezTo>
                <a:cubicBezTo>
                  <a:pt x="8485505" y="1309041"/>
                  <a:pt x="8617798" y="3009130"/>
                  <a:pt x="8465318" y="3840585"/>
                </a:cubicBezTo>
                <a:cubicBezTo>
                  <a:pt x="8548470" y="4274679"/>
                  <a:pt x="8124312" y="4602754"/>
                  <a:pt x="7697182" y="4608721"/>
                </a:cubicBezTo>
                <a:cubicBezTo>
                  <a:pt x="4310713" y="4696360"/>
                  <a:pt x="3734555" y="4536042"/>
                  <a:pt x="768136" y="4608721"/>
                </a:cubicBezTo>
                <a:cubicBezTo>
                  <a:pt x="343329" y="4603216"/>
                  <a:pt x="-28309" y="4304156"/>
                  <a:pt x="0" y="3840585"/>
                </a:cubicBezTo>
                <a:cubicBezTo>
                  <a:pt x="-38581" y="2403149"/>
                  <a:pt x="63341" y="1527504"/>
                  <a:pt x="0" y="768136"/>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xung</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quanh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toàn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hộp</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chữ</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nhật</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unning on a road&#10;&#10;Description automatically generated">
            <a:extLst>
              <a:ext uri="{FF2B5EF4-FFF2-40B4-BE49-F238E27FC236}">
                <a16:creationId xmlns:a16="http://schemas.microsoft.com/office/drawing/2014/main" id="{F5B2743D-3116-8B7D-67CD-14D220AA41A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
        <p:nvSpPr>
          <p:cNvPr id="11" name="Rectangle: Rounded Corners 10">
            <a:extLst>
              <a:ext uri="{FF2B5EF4-FFF2-40B4-BE49-F238E27FC236}">
                <a16:creationId xmlns:a16="http://schemas.microsoft.com/office/drawing/2014/main" id="{51976C40-580D-D7FA-32C3-272036037E31}"/>
              </a:ext>
            </a:extLst>
          </p:cNvPr>
          <p:cNvSpPr/>
          <p:nvPr/>
        </p:nvSpPr>
        <p:spPr>
          <a:xfrm>
            <a:off x="4237131" y="356839"/>
            <a:ext cx="7909909" cy="4734140"/>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3B993EB3-DF30-C4C8-7C25-3F3FBB2C1770}"/>
              </a:ext>
            </a:extLst>
          </p:cNvPr>
          <p:cNvPicPr>
            <a:picLocks noChangeAspect="1"/>
          </p:cNvPicPr>
          <p:nvPr/>
        </p:nvPicPr>
        <p:blipFill>
          <a:blip r:embed="rId3"/>
          <a:stretch>
            <a:fillRect/>
          </a:stretch>
        </p:blipFill>
        <p:spPr>
          <a:xfrm>
            <a:off x="6485533" y="591351"/>
            <a:ext cx="3505504" cy="1048603"/>
          </a:xfrm>
          <a:prstGeom prst="rect">
            <a:avLst/>
          </a:prstGeom>
        </p:spPr>
      </p:pic>
      <p:pic>
        <p:nvPicPr>
          <p:cNvPr id="2" name="Picture 1">
            <a:extLst>
              <a:ext uri="{FF2B5EF4-FFF2-40B4-BE49-F238E27FC236}">
                <a16:creationId xmlns:a16="http://schemas.microsoft.com/office/drawing/2014/main" id="{6FB63A5A-C6B9-46F6-9C0C-C1641F91F799}"/>
              </a:ext>
            </a:extLst>
          </p:cNvPr>
          <p:cNvPicPr>
            <a:picLocks noChangeAspect="1"/>
          </p:cNvPicPr>
          <p:nvPr/>
        </p:nvPicPr>
        <p:blipFill>
          <a:blip r:embed="rId4"/>
          <a:stretch>
            <a:fillRect/>
          </a:stretch>
        </p:blipFill>
        <p:spPr>
          <a:xfrm>
            <a:off x="7300707" y="4208376"/>
            <a:ext cx="2859272" cy="944962"/>
          </a:xfrm>
          <a:prstGeom prst="rect">
            <a:avLst/>
          </a:prstGeom>
        </p:spPr>
      </p:pic>
      <p:pic>
        <p:nvPicPr>
          <p:cNvPr id="4" name="Picture 3">
            <a:extLst>
              <a:ext uri="{FF2B5EF4-FFF2-40B4-BE49-F238E27FC236}">
                <a16:creationId xmlns:a16="http://schemas.microsoft.com/office/drawing/2014/main" id="{8AA21BB6-19E3-D586-5C22-A93B9126CF27}"/>
              </a:ext>
            </a:extLst>
          </p:cNvPr>
          <p:cNvPicPr>
            <a:picLocks noChangeAspect="1"/>
          </p:cNvPicPr>
          <p:nvPr/>
        </p:nvPicPr>
        <p:blipFill>
          <a:blip r:embed="rId5"/>
          <a:stretch>
            <a:fillRect/>
          </a:stretch>
        </p:blipFill>
        <p:spPr>
          <a:xfrm>
            <a:off x="5096108" y="1364168"/>
            <a:ext cx="6527180" cy="3247947"/>
          </a:xfrm>
          <a:prstGeom prst="rect">
            <a:avLst/>
          </a:prstGeom>
        </p:spPr>
      </p:pic>
    </p:spTree>
    <p:extLst>
      <p:ext uri="{BB962C8B-B14F-4D97-AF65-F5344CB8AC3E}">
        <p14:creationId xmlns:p14="http://schemas.microsoft.com/office/powerpoint/2010/main" val="2369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A black and orange text&#10;&#10;Description automatically generated">
            <a:extLst>
              <a:ext uri="{FF2B5EF4-FFF2-40B4-BE49-F238E27FC236}">
                <a16:creationId xmlns:a16="http://schemas.microsoft.com/office/drawing/2014/main" id="{A5514573-7CA3-7B50-095F-064C0702AF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761" y="2895600"/>
            <a:ext cx="14041819" cy="3385745"/>
          </a:xfrm>
          <a:prstGeom prst="rect">
            <a:avLst/>
          </a:prstGeom>
        </p:spPr>
      </p:pic>
    </p:spTree>
    <p:extLst>
      <p:ext uri="{BB962C8B-B14F-4D97-AF65-F5344CB8AC3E}">
        <p14:creationId xmlns:p14="http://schemas.microsoft.com/office/powerpoint/2010/main" val="8656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BAB84F-B9CA-2CE7-EFC3-54AFDC5B5DF9}"/>
              </a:ext>
            </a:extLst>
          </p:cNvPr>
          <p:cNvPicPr>
            <a:picLocks noChangeAspect="1"/>
          </p:cNvPicPr>
          <p:nvPr/>
        </p:nvPicPr>
        <p:blipFill>
          <a:blip r:embed="rId2"/>
          <a:stretch>
            <a:fillRect/>
          </a:stretch>
        </p:blipFill>
        <p:spPr>
          <a:xfrm>
            <a:off x="267629" y="741226"/>
            <a:ext cx="11389112" cy="2784005"/>
          </a:xfrm>
          <a:prstGeom prst="rect">
            <a:avLst/>
          </a:prstGeom>
        </p:spPr>
      </p:pic>
      <p:sp>
        <p:nvSpPr>
          <p:cNvPr id="11" name="TextBox 10">
            <a:extLst>
              <a:ext uri="{FF2B5EF4-FFF2-40B4-BE49-F238E27FC236}">
                <a16:creationId xmlns:a16="http://schemas.microsoft.com/office/drawing/2014/main" id="{E867A2D5-5E1A-1ABA-3466-CFCEA61B4AF5}"/>
              </a:ext>
            </a:extLst>
          </p:cNvPr>
          <p:cNvSpPr txBox="1"/>
          <p:nvPr/>
        </p:nvSpPr>
        <p:spPr>
          <a:xfrm>
            <a:off x="1382751" y="3490332"/>
            <a:ext cx="9590049" cy="3046988"/>
          </a:xfrm>
          <a:prstGeom prst="rect">
            <a:avLst/>
          </a:prstGeom>
          <a:noFill/>
        </p:spPr>
        <p:txBody>
          <a:bodyPr wrap="square" rtlCol="0">
            <a:spAutoFit/>
          </a:bodyPr>
          <a:lstStyle/>
          <a:p>
            <a:pPr marL="0" marR="0" algn="ctr">
              <a:spcBef>
                <a:spcPts val="0"/>
              </a:spcBef>
              <a:spcAft>
                <a:spcPts val="0"/>
              </a:spcAft>
              <a:tabLst>
                <a:tab pos="2378075" algn="l"/>
              </a:tabLst>
            </a:pPr>
            <a:r>
              <a:rPr lang="vi-VN" sz="3200" b="1" i="1" u="sng" kern="100"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D</a:t>
            </a:r>
            <a:r>
              <a:rPr lang="vi-VN" sz="3200" kern="100" dirty="0">
                <a:solidFill>
                  <a:srgbClr val="FF0000"/>
                </a:solidFill>
                <a:effectLst/>
                <a:latin typeface="Cambria" panose="02040503050406030204" pitchFamily="18" charset="0"/>
                <a:ea typeface="Cambria" panose="02040503050406030204" pitchFamily="18" charset="0"/>
              </a:rPr>
              <a:t>iện tích xung quanh của hình hộp chữ nhật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(3,5 + 5)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2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1,5 = 25,5 (dm</a:t>
            </a:r>
            <a:r>
              <a:rPr lang="vi-VN" sz="3200" kern="100" baseline="30000" dirty="0">
                <a:solidFill>
                  <a:srgbClr val="FF0000"/>
                </a:solidFill>
                <a:effectLst/>
                <a:latin typeface="Cambria" panose="02040503050406030204" pitchFamily="18" charset="0"/>
                <a:ea typeface="Cambria" panose="02040503050406030204" pitchFamily="18" charset="0"/>
              </a:rPr>
              <a:t>2</a:t>
            </a:r>
            <a:r>
              <a:rPr lang="vi-VN"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Diện tích phần g</a:t>
            </a:r>
            <a:r>
              <a:rPr lang="en-US" sz="3200" kern="100" dirty="0">
                <a:solidFill>
                  <a:srgbClr val="FF0000"/>
                </a:solidFill>
                <a:effectLst/>
                <a:latin typeface="Cambria" panose="02040503050406030204" pitchFamily="18" charset="0"/>
                <a:ea typeface="Cambria" panose="02040503050406030204" pitchFamily="18" charset="0"/>
              </a:rPr>
              <a:t>ỗ</a:t>
            </a:r>
            <a:r>
              <a:rPr lang="vi-VN" sz="3200" kern="100" dirty="0">
                <a:solidFill>
                  <a:srgbClr val="FF0000"/>
                </a:solidFill>
                <a:effectLst/>
                <a:latin typeface="Cambria" panose="02040503050406030204" pitchFamily="18" charset="0"/>
                <a:ea typeface="Cambria" panose="02040503050406030204" pitchFamily="18" charset="0"/>
              </a:rPr>
              <a:t> cùa ng</a:t>
            </a:r>
            <a:r>
              <a:rPr lang="en-US" sz="3200" kern="100" dirty="0">
                <a:solidFill>
                  <a:srgbClr val="FF0000"/>
                </a:solidFill>
                <a:latin typeface="Cambria" panose="02040503050406030204" pitchFamily="18" charset="0"/>
                <a:ea typeface="Cambria" panose="02040503050406030204" pitchFamily="18" charset="0"/>
              </a:rPr>
              <a:t>ă</a:t>
            </a:r>
            <a:r>
              <a:rPr lang="vi-VN" sz="3200" kern="100" dirty="0">
                <a:solidFill>
                  <a:srgbClr val="FF0000"/>
                </a:solidFill>
                <a:effectLst/>
                <a:latin typeface="Cambria" panose="02040503050406030204" pitchFamily="18" charset="0"/>
                <a:ea typeface="Cambria" panose="02040503050406030204" pitchFamily="18" charset="0"/>
              </a:rPr>
              <a:t>n kéo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a:t>
            </a:r>
            <a:r>
              <a:rPr lang="en-US" sz="3200" kern="100" dirty="0">
                <a:solidFill>
                  <a:srgbClr val="FF0000"/>
                </a:solidFill>
                <a:effectLst/>
                <a:latin typeface="Cambria" panose="02040503050406030204" pitchFamily="18" charset="0"/>
                <a:ea typeface="Cambria" panose="02040503050406030204" pitchFamily="18" charset="0"/>
              </a:rPr>
              <a:t>25,5 + 3,5 x 5 =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Đáp</a:t>
            </a: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số</a:t>
            </a:r>
            <a:r>
              <a:rPr lang="en-US" sz="3200" kern="100" dirty="0">
                <a:solidFill>
                  <a:srgbClr val="FF0000"/>
                </a:solidFill>
                <a:effectLst/>
                <a:latin typeface="Cambria" panose="02040503050406030204" pitchFamily="18" charset="0"/>
                <a:ea typeface="Cambria" panose="02040503050406030204" pitchFamily="18" charset="0"/>
              </a:rPr>
              <a:t>: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9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55B9AF5-E454-410E-7504-F78318F2BBDB}"/>
              </a:ext>
            </a:extLst>
          </p:cNvPr>
          <p:cNvPicPr>
            <a:picLocks noChangeAspect="1"/>
          </p:cNvPicPr>
          <p:nvPr/>
        </p:nvPicPr>
        <p:blipFill>
          <a:blip r:embed="rId2"/>
          <a:stretch>
            <a:fillRect/>
          </a:stretch>
        </p:blipFill>
        <p:spPr>
          <a:xfrm>
            <a:off x="315686" y="919829"/>
            <a:ext cx="11404826" cy="2034961"/>
          </a:xfrm>
          <a:prstGeom prst="rect">
            <a:avLst/>
          </a:prstGeom>
        </p:spPr>
      </p:pic>
      <p:sp>
        <p:nvSpPr>
          <p:cNvPr id="4" name="TextBox 3">
            <a:extLst>
              <a:ext uri="{FF2B5EF4-FFF2-40B4-BE49-F238E27FC236}">
                <a16:creationId xmlns:a16="http://schemas.microsoft.com/office/drawing/2014/main" id="{AD55F4BC-C9E2-D50E-686C-54A954748A4E}"/>
              </a:ext>
            </a:extLst>
          </p:cNvPr>
          <p:cNvSpPr txBox="1"/>
          <p:nvPr/>
        </p:nvSpPr>
        <p:spPr>
          <a:xfrm>
            <a:off x="1513379" y="3370589"/>
            <a:ext cx="9590049" cy="3046988"/>
          </a:xfrm>
          <a:prstGeom prst="rect">
            <a:avLst/>
          </a:prstGeom>
          <a:noFill/>
        </p:spPr>
        <p:txBody>
          <a:bodyPr wrap="square" rtlCol="0">
            <a:spAutoFit/>
          </a:bodyPr>
          <a:lstStyle/>
          <a:p>
            <a:pPr algn="ctr"/>
            <a:r>
              <a:rPr lang="en-US" sz="3200" b="1" i="1" u="sng" dirty="0" err="1">
                <a:solidFill>
                  <a:srgbClr val="FF0000"/>
                </a:solidFill>
                <a:latin typeface="Cambria" panose="02040503050406030204" pitchFamily="18" charset="0"/>
                <a:ea typeface="Cambria" panose="02040503050406030204" pitchFamily="18" charset="0"/>
              </a:rPr>
              <a:t>Bài</a:t>
            </a:r>
            <a:r>
              <a:rPr lang="en-US" sz="3200" b="1" i="1" u="sng" dirty="0">
                <a:solidFill>
                  <a:srgbClr val="FF0000"/>
                </a:solidFill>
                <a:latin typeface="Cambria" panose="02040503050406030204" pitchFamily="18" charset="0"/>
                <a:ea typeface="Cambria" panose="02040503050406030204" pitchFamily="18" charset="0"/>
              </a:rPr>
              <a:t> </a:t>
            </a:r>
            <a:r>
              <a:rPr lang="en-US" sz="3200" b="1" i="1" u="sng"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4 x 4 x 10 = 160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đủ</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160 x 30 = 4800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4 800 cm</a:t>
            </a:r>
            <a:r>
              <a:rPr lang="en-US" sz="32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6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B1EC808-4887-90FD-BFDA-70CD2C33064E}"/>
              </a:ext>
            </a:extLst>
          </p:cNvPr>
          <p:cNvPicPr>
            <a:picLocks noChangeAspect="1"/>
          </p:cNvPicPr>
          <p:nvPr/>
        </p:nvPicPr>
        <p:blipFill>
          <a:blip r:embed="rId2"/>
          <a:stretch>
            <a:fillRect/>
          </a:stretch>
        </p:blipFill>
        <p:spPr>
          <a:xfrm>
            <a:off x="1332139" y="439511"/>
            <a:ext cx="9353550" cy="6000750"/>
          </a:xfrm>
          <a:prstGeom prst="rect">
            <a:avLst/>
          </a:prstGeom>
        </p:spPr>
      </p:pic>
      <p:sp>
        <p:nvSpPr>
          <p:cNvPr id="4" name="Oval 3">
            <a:extLst>
              <a:ext uri="{FF2B5EF4-FFF2-40B4-BE49-F238E27FC236}">
                <a16:creationId xmlns:a16="http://schemas.microsoft.com/office/drawing/2014/main" id="{B8F9B1CB-CDD2-1D52-5828-13D2499C1799}"/>
              </a:ext>
            </a:extLst>
          </p:cNvPr>
          <p:cNvSpPr/>
          <p:nvPr/>
        </p:nvSpPr>
        <p:spPr>
          <a:xfrm>
            <a:off x="1981200" y="1632857"/>
            <a:ext cx="2188029"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2FEF344-FD61-3F25-6884-778C25760925}"/>
              </a:ext>
            </a:extLst>
          </p:cNvPr>
          <p:cNvSpPr/>
          <p:nvPr/>
        </p:nvSpPr>
        <p:spPr>
          <a:xfrm>
            <a:off x="5987143" y="1502228"/>
            <a:ext cx="1948544"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CF8EDD-EA8B-9B77-BC98-CE2B949541F1}"/>
              </a:ext>
            </a:extLst>
          </p:cNvPr>
          <p:cNvSpPr/>
          <p:nvPr/>
        </p:nvSpPr>
        <p:spPr>
          <a:xfrm>
            <a:off x="1763486" y="4299857"/>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BF91A87-E518-9791-B899-4D933ED8CD3E}"/>
              </a:ext>
            </a:extLst>
          </p:cNvPr>
          <p:cNvSpPr/>
          <p:nvPr/>
        </p:nvSpPr>
        <p:spPr>
          <a:xfrm>
            <a:off x="4855029" y="4136571"/>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7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close up of a black background&#10;&#10;Description automatically generated">
            <a:extLst>
              <a:ext uri="{FF2B5EF4-FFF2-40B4-BE49-F238E27FC236}">
                <a16:creationId xmlns:a16="http://schemas.microsoft.com/office/drawing/2014/main" id="{A7628FB0-C287-0C46-8D2C-906E246F78E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6765" y="2549381"/>
            <a:ext cx="15799662" cy="3810725"/>
          </a:xfrm>
          <a:prstGeom prst="rect">
            <a:avLst/>
          </a:prstGeom>
        </p:spPr>
      </p:pic>
    </p:spTree>
    <p:extLst>
      <p:ext uri="{BB962C8B-B14F-4D97-AF65-F5344CB8AC3E}">
        <p14:creationId xmlns:p14="http://schemas.microsoft.com/office/powerpoint/2010/main" val="4028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830</TotalTime>
  <Words>401</Words>
  <Application>Microsoft Office PowerPoint</Application>
  <PresentationFormat>Widescreen</PresentationFormat>
  <Paragraphs>25</Paragraphs>
  <Slides>13</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Aptos</vt:lpstr>
      <vt:lpstr>Arial</vt:lpstr>
      <vt:lpstr>Calibri</vt:lpstr>
      <vt:lpstr>Calibri Light</vt:lpstr>
      <vt:lpstr>Cambria</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MY PC</cp:lastModifiedBy>
  <cp:revision>43</cp:revision>
  <dcterms:created xsi:type="dcterms:W3CDTF">2024-06-22T08:49:28Z</dcterms:created>
  <dcterms:modified xsi:type="dcterms:W3CDTF">2025-05-18T08:30:49Z</dcterms:modified>
</cp:coreProperties>
</file>