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8" r:id="rId2"/>
  </p:sldMasterIdLst>
  <p:notesMasterIdLst>
    <p:notesMasterId r:id="rId11"/>
  </p:notesMasterIdLst>
  <p:sldIdLst>
    <p:sldId id="256" r:id="rId3"/>
    <p:sldId id="257" r:id="rId4"/>
    <p:sldId id="272" r:id="rId5"/>
    <p:sldId id="273" r:id="rId6"/>
    <p:sldId id="259" r:id="rId7"/>
    <p:sldId id="274" r:id="rId8"/>
    <p:sldId id="264" r:id="rId9"/>
    <p:sldId id="263" r:id="rId10"/>
  </p:sldIdLst>
  <p:sldSz cx="12192000" cy="6858000"/>
  <p:notesSz cx="6858000" cy="9144000"/>
  <p:embeddedFontLst>
    <p:embeddedFont>
      <p:font typeface="Calibri Light" charset="0"/>
      <p:regular r:id="rId12"/>
      <p:italic r:id="rId13"/>
    </p:embeddedFont>
    <p:embeddedFont>
      <p:font typeface="HP001 5H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0F6"/>
    <a:srgbClr val="FFFF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7E8C7-9891-49DB-946E-EA6A7478E92B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B6948-65F2-4550-A7FA-24062BF25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1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4460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9195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9511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5483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9476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6149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263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125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133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6486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38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52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44AA105-C780-43D6-92BE-7C19669BF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055" y="-12993"/>
            <a:ext cx="7414076" cy="1665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E44630-CFCF-4D9B-83EF-39AEF87D38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2963684" cy="5954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F431B36-06B9-4375-882C-A3C2214A898C}"/>
              </a:ext>
            </a:extLst>
          </p:cNvPr>
          <p:cNvSpPr/>
          <p:nvPr/>
        </p:nvSpPr>
        <p:spPr>
          <a:xfrm>
            <a:off x="2335508" y="1544295"/>
            <a:ext cx="6631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/>
              <a:t>Quan sát tranh và cho biết tranh vẽ cảnh gì</a:t>
            </a:r>
            <a:r>
              <a:rPr lang="en-US" sz="2400" b="1"/>
              <a:t>?</a:t>
            </a:r>
          </a:p>
        </p:txBody>
      </p:sp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xmlns="" id="{7C4E02A1-F5CC-441F-BB65-5E9972AEF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722" y="2058741"/>
            <a:ext cx="10666847" cy="47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78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01893" y="409898"/>
            <a:ext cx="4014951" cy="53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Đèn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thông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xmlns="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236DAA5-4DE1-446E-95C4-FE8E25EBC6AE}"/>
              </a:ext>
            </a:extLst>
          </p:cNvPr>
          <p:cNvGrpSpPr/>
          <p:nvPr/>
        </p:nvGrpSpPr>
        <p:grpSpPr>
          <a:xfrm>
            <a:off x="73363" y="585793"/>
            <a:ext cx="1439586" cy="584775"/>
            <a:chOff x="313752" y="692082"/>
            <a:chExt cx="1439586" cy="58477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B39F0AAB-ABF4-4623-AB65-E7EE7941CDD5}"/>
                </a:ext>
              </a:extLst>
            </p:cNvPr>
            <p:cNvSpPr/>
            <p:nvPr/>
          </p:nvSpPr>
          <p:spPr>
            <a:xfrm>
              <a:off x="313752" y="728958"/>
              <a:ext cx="552837" cy="547899"/>
            </a:xfrm>
            <a:prstGeom prst="ellipse">
              <a:avLst/>
            </a:prstGeom>
            <a:solidFill>
              <a:srgbClr val="00C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B7F6086-6A98-4159-923E-6CD87BA5202A}"/>
                </a:ext>
              </a:extLst>
            </p:cNvPr>
            <p:cNvSpPr/>
            <p:nvPr/>
          </p:nvSpPr>
          <p:spPr>
            <a:xfrm>
              <a:off x="908495" y="692082"/>
              <a:ext cx="844843" cy="584775"/>
            </a:xfrm>
            <a:prstGeom prst="rect">
              <a:avLst/>
            </a:prstGeom>
            <a:solidFill>
              <a:srgbClr val="00C0F6"/>
            </a:solidFill>
          </p:spPr>
          <p:txBody>
            <a:bodyPr wrap="square">
              <a:spAutoFit/>
            </a:bodyPr>
            <a:lstStyle/>
            <a:p>
              <a:r>
                <a:rPr lang="en-US" sz="3200" b="1"/>
                <a:t>Đọc</a:t>
              </a:r>
              <a:endParaRPr lang="en-US" sz="3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D3F666-2AFD-4A32-834F-5AD8CFC9B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0191" y="1222744"/>
            <a:ext cx="961684" cy="2354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24109B4-A833-435C-B75A-7902C0E752A1}"/>
              </a:ext>
            </a:extLst>
          </p:cNvPr>
          <p:cNvSpPr/>
          <p:nvPr/>
        </p:nvSpPr>
        <p:spPr>
          <a:xfrm>
            <a:off x="975981" y="1072037"/>
            <a:ext cx="11174571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dirty="0">
                <a:solidFill>
                  <a:srgbClr val="7D7D00"/>
                </a:solidFill>
                <a:latin typeface="Arial(Body)"/>
              </a:rPr>
              <a:t>           </a:t>
            </a:r>
            <a:r>
              <a:rPr lang="vi-VN" sz="2400" dirty="0">
                <a:latin typeface="Arial(Body)"/>
              </a:rPr>
              <a:t>Ở các ngã ba, ngã tư đường phố thường có cây đèn b</a:t>
            </a:r>
            <a:r>
              <a:rPr lang="en-US" sz="2400" dirty="0">
                <a:latin typeface="Arial(Body)"/>
              </a:rPr>
              <a:t>a</a:t>
            </a:r>
            <a:r>
              <a:rPr lang="vi-VN" sz="2400" dirty="0">
                <a:latin typeface="Arial(Body)"/>
              </a:rPr>
              <a:t> màu: đỏ, vàng, xanh. Đèn đỏ báo hiệu người đi đường và các phương tiện giao thông phải dừng lại</a:t>
            </a:r>
            <a:r>
              <a:rPr lang="en-US" sz="2400" dirty="0">
                <a:latin typeface="Arial(Body)"/>
              </a:rPr>
              <a:t>. </a:t>
            </a:r>
            <a:r>
              <a:rPr lang="vi-VN" sz="2400" dirty="0">
                <a:latin typeface="Arial(Body)"/>
              </a:rPr>
              <a:t>Đèn xanh báo hiệu được phép di chuyển. Còn đ</a:t>
            </a:r>
            <a:r>
              <a:rPr lang="en-US" sz="2400" dirty="0">
                <a:latin typeface="Arial(Body)"/>
              </a:rPr>
              <a:t>è</a:t>
            </a:r>
            <a:r>
              <a:rPr lang="vi-VN" sz="2400" dirty="0">
                <a:latin typeface="Arial(Body)"/>
              </a:rPr>
              <a:t>n v</a:t>
            </a:r>
            <a:r>
              <a:rPr lang="en-US" sz="2400" dirty="0">
                <a:latin typeface="Arial(Body)"/>
              </a:rPr>
              <a:t>à</a:t>
            </a:r>
            <a:r>
              <a:rPr lang="vi-VN" sz="2400" dirty="0">
                <a:latin typeface="Arial(Body)"/>
              </a:rPr>
              <a:t>ng b</a:t>
            </a:r>
            <a:r>
              <a:rPr lang="en-US" sz="2400" dirty="0">
                <a:latin typeface="Arial(Body)"/>
              </a:rPr>
              <a:t>á</a:t>
            </a:r>
            <a:r>
              <a:rPr lang="vi-VN" sz="2400" dirty="0">
                <a:latin typeface="Arial(Body)"/>
              </a:rPr>
              <a:t>o hiệu phải đi chậm lại trước khi d</a:t>
            </a:r>
            <a:r>
              <a:rPr lang="en-US" sz="2400" dirty="0">
                <a:latin typeface="Arial(Body)"/>
              </a:rPr>
              <a:t>ừ</a:t>
            </a:r>
            <a:r>
              <a:rPr lang="vi-VN" sz="2400" dirty="0">
                <a:latin typeface="Arial(Body)"/>
              </a:rPr>
              <a:t>ng h</a:t>
            </a:r>
            <a:r>
              <a:rPr lang="en-US" sz="2400" dirty="0">
                <a:latin typeface="Arial(Body)"/>
              </a:rPr>
              <a:t>ẳ</a:t>
            </a:r>
            <a:r>
              <a:rPr lang="vi-VN" sz="2400" dirty="0">
                <a:latin typeface="Arial(Body)"/>
              </a:rPr>
              <a:t>n. </a:t>
            </a:r>
            <a:r>
              <a:rPr lang="en-US" sz="2400" dirty="0">
                <a:latin typeface="Arial(Body)"/>
              </a:rPr>
              <a:t> </a:t>
            </a:r>
          </a:p>
          <a:p>
            <a:pPr>
              <a:spcAft>
                <a:spcPts val="500"/>
              </a:spcAft>
            </a:pPr>
            <a:r>
              <a:rPr lang="en-US" sz="2400" dirty="0">
                <a:latin typeface="Arial(Body)"/>
              </a:rPr>
              <a:t>      </a:t>
            </a:r>
            <a:r>
              <a:rPr lang="vi-VN" sz="2400" dirty="0">
                <a:latin typeface="Arial(Body)"/>
              </a:rPr>
              <a:t>Cây đèn ba màu này đ</a:t>
            </a:r>
            <a:r>
              <a:rPr lang="en-US" sz="2400" dirty="0" err="1">
                <a:latin typeface="Arial(Body)"/>
              </a:rPr>
              <a:t>ược</a:t>
            </a:r>
            <a:r>
              <a:rPr lang="vi-VN" sz="2400" dirty="0">
                <a:latin typeface="Arial(Body)"/>
              </a:rPr>
              <a:t> gọi là đèn giao thông. N</a:t>
            </a:r>
            <a:r>
              <a:rPr lang="en-US" sz="2400" dirty="0">
                <a:latin typeface="Arial(Body)"/>
              </a:rPr>
              <a:t>ó</a:t>
            </a:r>
            <a:r>
              <a:rPr lang="vi-VN" sz="2400" dirty="0">
                <a:latin typeface="Arial(Body)"/>
              </a:rPr>
              <a:t> điều khi</a:t>
            </a:r>
            <a:r>
              <a:rPr lang="en-US" sz="2400" dirty="0">
                <a:latin typeface="Arial(Body)"/>
              </a:rPr>
              <a:t>ể</a:t>
            </a:r>
            <a:r>
              <a:rPr lang="vi-VN" sz="2400" dirty="0">
                <a:latin typeface="Arial(Body)"/>
              </a:rPr>
              <a:t>n việc đi lại trên đường phố. Nếu không có đèn giao thông thì việc đi lại sẽ rất lộn xộn và nguy hiểm. </a:t>
            </a:r>
            <a:endParaRPr lang="en-US" sz="2400" dirty="0">
              <a:latin typeface="Arial(Body)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F0CA574-C1B1-488F-A922-3641D459B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713" y="3429000"/>
            <a:ext cx="4707447" cy="33634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080F3AB-5248-4409-AD85-A7B02415419A}"/>
              </a:ext>
            </a:extLst>
          </p:cNvPr>
          <p:cNvSpPr/>
          <p:nvPr/>
        </p:nvSpPr>
        <p:spPr>
          <a:xfrm>
            <a:off x="811032" y="3865989"/>
            <a:ext cx="6321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(Body)"/>
              </a:rPr>
              <a:t>    </a:t>
            </a:r>
            <a:r>
              <a:rPr lang="vi-VN" sz="2400" dirty="0">
                <a:solidFill>
                  <a:prstClr val="black"/>
                </a:solidFill>
                <a:latin typeface="Arial(Body)"/>
              </a:rPr>
              <a:t>Tuân thủ sự điều khiển của đèn giao thông giúp chúng ta bảo đảm an toàn khi đi lại.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C5CED8C-7C12-46F6-BE7C-2853839180F2}"/>
              </a:ext>
            </a:extLst>
          </p:cNvPr>
          <p:cNvSpPr/>
          <p:nvPr/>
        </p:nvSpPr>
        <p:spPr>
          <a:xfrm>
            <a:off x="4800283" y="5072278"/>
            <a:ext cx="187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 dirty="0">
                <a:solidFill>
                  <a:prstClr val="black"/>
                </a:solidFill>
              </a:rPr>
              <a:t>(Trung Kiên)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xmlns="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B7F6086-6A98-4159-923E-6CD87BA5202A}"/>
              </a:ext>
            </a:extLst>
          </p:cNvPr>
          <p:cNvSpPr/>
          <p:nvPr/>
        </p:nvSpPr>
        <p:spPr>
          <a:xfrm>
            <a:off x="270344" y="585793"/>
            <a:ext cx="4577647" cy="584775"/>
          </a:xfrm>
          <a:prstGeom prst="rect">
            <a:avLst/>
          </a:prstGeom>
          <a:solidFill>
            <a:srgbClr val="00C0F6"/>
          </a:solidFill>
        </p:spPr>
        <p:txBody>
          <a:bodyPr wrap="square">
            <a:spAutoFit/>
          </a:bodyPr>
          <a:lstStyle/>
          <a:p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từ</a:t>
            </a:r>
            <a:r>
              <a:rPr lang="en-US" sz="3200" b="1" dirty="0"/>
              <a:t> </a:t>
            </a:r>
            <a:r>
              <a:rPr lang="en-US" sz="3200" b="1" dirty="0" err="1"/>
              <a:t>khó</a:t>
            </a:r>
            <a:r>
              <a:rPr lang="en-US" sz="3200" b="1" dirty="0"/>
              <a:t>: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080F3AB-5248-4409-AD85-A7B02415419A}"/>
              </a:ext>
            </a:extLst>
          </p:cNvPr>
          <p:cNvSpPr/>
          <p:nvPr/>
        </p:nvSpPr>
        <p:spPr>
          <a:xfrm>
            <a:off x="341906" y="129785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(Body)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(Body)"/>
              </a:rPr>
              <a:t>phương</a:t>
            </a:r>
            <a:r>
              <a:rPr lang="en-US" sz="2400" dirty="0">
                <a:solidFill>
                  <a:prstClr val="black"/>
                </a:solidFill>
                <a:latin typeface="Arial(Body)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(Body)"/>
              </a:rPr>
              <a:t>tiện</a:t>
            </a:r>
            <a:r>
              <a:rPr lang="en-US" sz="2400" dirty="0">
                <a:solidFill>
                  <a:prstClr val="black"/>
                </a:solidFill>
                <a:latin typeface="Arial(Body)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(Body)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Arial(Body)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(Body)"/>
              </a:rPr>
              <a:t>khiển</a:t>
            </a:r>
            <a:r>
              <a:rPr lang="en-US" sz="2400" dirty="0">
                <a:solidFill>
                  <a:prstClr val="black"/>
                </a:solidFill>
                <a:latin typeface="Arial(Body)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(Body)"/>
              </a:rPr>
              <a:t>lộn</a:t>
            </a:r>
            <a:r>
              <a:rPr lang="en-US" sz="2400" dirty="0">
                <a:solidFill>
                  <a:prstClr val="black"/>
                </a:solidFill>
                <a:latin typeface="Arial(Body)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(Body)"/>
              </a:rPr>
              <a:t>xộn</a:t>
            </a:r>
            <a:r>
              <a:rPr lang="en-US" sz="2400" dirty="0">
                <a:solidFill>
                  <a:prstClr val="black"/>
                </a:solidFill>
                <a:latin typeface="Arial(Body)"/>
              </a:rPr>
              <a:t>, an </a:t>
            </a:r>
            <a:r>
              <a:rPr lang="en-US" sz="2400" dirty="0" err="1">
                <a:solidFill>
                  <a:prstClr val="black"/>
                </a:solidFill>
                <a:latin typeface="Arial(Body)"/>
              </a:rPr>
              <a:t>toàn</a:t>
            </a:r>
            <a:r>
              <a:rPr lang="vi-VN" sz="2400" dirty="0">
                <a:solidFill>
                  <a:prstClr val="black"/>
                </a:solidFill>
                <a:latin typeface="Arial(Body)"/>
              </a:rPr>
              <a:t>.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6F8C6F7-2230-4996-B182-71DFC6DFBB99}"/>
              </a:ext>
            </a:extLst>
          </p:cNvPr>
          <p:cNvSpPr/>
          <p:nvPr/>
        </p:nvSpPr>
        <p:spPr>
          <a:xfrm>
            <a:off x="341906" y="2268489"/>
            <a:ext cx="4577647" cy="584775"/>
          </a:xfrm>
          <a:prstGeom prst="rect">
            <a:avLst/>
          </a:prstGeom>
          <a:solidFill>
            <a:srgbClr val="00C0F6"/>
          </a:solidFill>
        </p:spPr>
        <p:txBody>
          <a:bodyPr wrap="square">
            <a:spAutoFit/>
          </a:bodyPr>
          <a:lstStyle/>
          <a:p>
            <a:r>
              <a:rPr lang="en-US" sz="3200" b="1" dirty="0" err="1"/>
              <a:t>Đọc</a:t>
            </a:r>
            <a:r>
              <a:rPr lang="en-US" sz="3200" b="1" dirty="0"/>
              <a:t> </a:t>
            </a:r>
            <a:r>
              <a:rPr lang="en-US" sz="3200" b="1" dirty="0" err="1"/>
              <a:t>câu</a:t>
            </a:r>
            <a:r>
              <a:rPr lang="en-US" sz="3200" b="1" dirty="0"/>
              <a:t> </a:t>
            </a:r>
            <a:r>
              <a:rPr lang="en-US" sz="3200" b="1" dirty="0" err="1"/>
              <a:t>dài</a:t>
            </a:r>
            <a:r>
              <a:rPr lang="en-US" sz="3200" b="1" dirty="0"/>
              <a:t>: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430A8A0-6C21-4A8A-99D0-B59C6BEC7471}"/>
              </a:ext>
            </a:extLst>
          </p:cNvPr>
          <p:cNvSpPr txBox="1"/>
          <p:nvPr/>
        </p:nvSpPr>
        <p:spPr>
          <a:xfrm>
            <a:off x="606288" y="3276500"/>
            <a:ext cx="7050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   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Ở các ngã ba, ngã tư đường phố thường có cây đèn b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a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màu: đỏ, vàng, xanh.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Đèn đỏ báo hiệu người đi đường và các phương tiện giao thông phải dừng lại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.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(Body)"/>
                <a:ea typeface="+mn-ea"/>
                <a:cs typeface="+mn-cs"/>
              </a:rPr>
              <a:t>Đèn xanh báo hiệu được phép di chuyển.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56B3C1-7C71-4E82-8547-81B0CFC9CDF7}"/>
              </a:ext>
            </a:extLst>
          </p:cNvPr>
          <p:cNvSpPr txBox="1"/>
          <p:nvPr/>
        </p:nvSpPr>
        <p:spPr>
          <a:xfrm>
            <a:off x="3104814" y="3270537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8AE3B52-F802-4FCD-A81F-DD5B6E40F58A}"/>
              </a:ext>
            </a:extLst>
          </p:cNvPr>
          <p:cNvSpPr txBox="1"/>
          <p:nvPr/>
        </p:nvSpPr>
        <p:spPr>
          <a:xfrm>
            <a:off x="5898369" y="3245513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4C5CE88-358D-4158-8378-677EA237AC3F}"/>
              </a:ext>
            </a:extLst>
          </p:cNvPr>
          <p:cNvSpPr txBox="1"/>
          <p:nvPr/>
        </p:nvSpPr>
        <p:spPr>
          <a:xfrm>
            <a:off x="2879526" y="3616251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A0E6B9F-6A79-40E0-8129-5AE16740892A}"/>
              </a:ext>
            </a:extLst>
          </p:cNvPr>
          <p:cNvSpPr txBox="1"/>
          <p:nvPr/>
        </p:nvSpPr>
        <p:spPr>
          <a:xfrm>
            <a:off x="3389906" y="3616250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A70C615-B8FF-4A2A-9027-7F8470ADDAE1}"/>
              </a:ext>
            </a:extLst>
          </p:cNvPr>
          <p:cNvSpPr txBox="1"/>
          <p:nvPr/>
        </p:nvSpPr>
        <p:spPr>
          <a:xfrm>
            <a:off x="4241271" y="3618120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10FD07F-2DB1-40A4-855C-154A83D2FA0C}"/>
              </a:ext>
            </a:extLst>
          </p:cNvPr>
          <p:cNvSpPr txBox="1"/>
          <p:nvPr/>
        </p:nvSpPr>
        <p:spPr>
          <a:xfrm>
            <a:off x="5019954" y="3606949"/>
            <a:ext cx="62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//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5E616CB-CCF7-4748-8B5F-F89EED898C35}"/>
              </a:ext>
            </a:extLst>
          </p:cNvPr>
          <p:cNvSpPr txBox="1"/>
          <p:nvPr/>
        </p:nvSpPr>
        <p:spPr>
          <a:xfrm>
            <a:off x="7528417" y="3616250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598DB0F-D095-40CA-82D1-90559DA9214F}"/>
              </a:ext>
            </a:extLst>
          </p:cNvPr>
          <p:cNvSpPr txBox="1"/>
          <p:nvPr/>
        </p:nvSpPr>
        <p:spPr>
          <a:xfrm>
            <a:off x="2903411" y="4012181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3708AA1-5F79-4240-BAF8-B838774EEB02}"/>
              </a:ext>
            </a:extLst>
          </p:cNvPr>
          <p:cNvSpPr txBox="1"/>
          <p:nvPr/>
        </p:nvSpPr>
        <p:spPr>
          <a:xfrm>
            <a:off x="7471418" y="4012180"/>
            <a:ext cx="395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4806B50-C251-4CDF-8C84-F996CE952DF5}"/>
              </a:ext>
            </a:extLst>
          </p:cNvPr>
          <p:cNvSpPr txBox="1"/>
          <p:nvPr/>
        </p:nvSpPr>
        <p:spPr>
          <a:xfrm>
            <a:off x="2520595" y="4357895"/>
            <a:ext cx="62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//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0D7073CD-B10B-4674-9918-351B3EF869F9}"/>
              </a:ext>
            </a:extLst>
          </p:cNvPr>
          <p:cNvSpPr txBox="1"/>
          <p:nvPr/>
        </p:nvSpPr>
        <p:spPr>
          <a:xfrm>
            <a:off x="5476021" y="4350657"/>
            <a:ext cx="62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35C9763-81D2-4E83-83BD-9D208FDD94F6}"/>
              </a:ext>
            </a:extLst>
          </p:cNvPr>
          <p:cNvSpPr txBox="1"/>
          <p:nvPr/>
        </p:nvSpPr>
        <p:spPr>
          <a:xfrm>
            <a:off x="1684555" y="4736170"/>
            <a:ext cx="626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//</a:t>
            </a:r>
          </a:p>
        </p:txBody>
      </p:sp>
    </p:spTree>
    <p:extLst>
      <p:ext uri="{BB962C8B-B14F-4D97-AF65-F5344CB8AC3E}">
        <p14:creationId xmlns:p14="http://schemas.microsoft.com/office/powerpoint/2010/main" val="4033522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/>
      <p:bldP spid="14" grpId="0" animBg="1"/>
      <p:bldP spid="16" grpId="0"/>
      <p:bldP spid="3" grpId="0"/>
      <p:bldP spid="18" grpId="0"/>
      <p:bldP spid="19" grpId="0"/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01893" y="409898"/>
            <a:ext cx="4014951" cy="53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Đèn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thông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xmlns="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236DAA5-4DE1-446E-95C4-FE8E25EBC6AE}"/>
              </a:ext>
            </a:extLst>
          </p:cNvPr>
          <p:cNvGrpSpPr/>
          <p:nvPr/>
        </p:nvGrpSpPr>
        <p:grpSpPr>
          <a:xfrm>
            <a:off x="73363" y="585793"/>
            <a:ext cx="1439586" cy="584775"/>
            <a:chOff x="313752" y="692082"/>
            <a:chExt cx="1439586" cy="58477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B39F0AAB-ABF4-4623-AB65-E7EE7941CDD5}"/>
                </a:ext>
              </a:extLst>
            </p:cNvPr>
            <p:cNvSpPr/>
            <p:nvPr/>
          </p:nvSpPr>
          <p:spPr>
            <a:xfrm>
              <a:off x="313752" y="728958"/>
              <a:ext cx="552837" cy="547899"/>
            </a:xfrm>
            <a:prstGeom prst="ellipse">
              <a:avLst/>
            </a:prstGeom>
            <a:solidFill>
              <a:srgbClr val="00C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B7F6086-6A98-4159-923E-6CD87BA5202A}"/>
                </a:ext>
              </a:extLst>
            </p:cNvPr>
            <p:cNvSpPr/>
            <p:nvPr/>
          </p:nvSpPr>
          <p:spPr>
            <a:xfrm>
              <a:off x="908495" y="692082"/>
              <a:ext cx="844843" cy="584775"/>
            </a:xfrm>
            <a:prstGeom prst="rect">
              <a:avLst/>
            </a:prstGeom>
            <a:solidFill>
              <a:srgbClr val="00C0F6"/>
            </a:solidFill>
          </p:spPr>
          <p:txBody>
            <a:bodyPr wrap="square">
              <a:spAutoFit/>
            </a:bodyPr>
            <a:lstStyle/>
            <a:p>
              <a:r>
                <a:rPr lang="en-US" sz="3200" b="1"/>
                <a:t>Đọc</a:t>
              </a:r>
              <a:endParaRPr lang="en-US" sz="3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D3F666-2AFD-4A32-834F-5AD8CFC9B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9640" y="1511738"/>
            <a:ext cx="961684" cy="2354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24109B4-A833-435C-B75A-7902C0E752A1}"/>
              </a:ext>
            </a:extLst>
          </p:cNvPr>
          <p:cNvSpPr/>
          <p:nvPr/>
        </p:nvSpPr>
        <p:spPr>
          <a:xfrm>
            <a:off x="975981" y="1072037"/>
            <a:ext cx="11174571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dirty="0">
                <a:solidFill>
                  <a:srgbClr val="7D7D00"/>
                </a:solidFill>
                <a:latin typeface="Arial(Body)"/>
              </a:rPr>
              <a:t>           </a:t>
            </a:r>
            <a:r>
              <a:rPr lang="vi-VN" sz="2400" dirty="0">
                <a:latin typeface="Arial(Body)"/>
              </a:rPr>
              <a:t>Ở các ngã ba, ngã tư đường phố thường có cây đèn b</a:t>
            </a:r>
            <a:r>
              <a:rPr lang="en-US" sz="2400" dirty="0">
                <a:latin typeface="Arial(Body)"/>
              </a:rPr>
              <a:t>a</a:t>
            </a:r>
            <a:r>
              <a:rPr lang="vi-VN" sz="2400" dirty="0">
                <a:latin typeface="Arial(Body)"/>
              </a:rPr>
              <a:t> màu: đỏ, vàng, xanh. Đèn đỏ báo hiệu người đi đường và các phương tiện giao thông phải dừng lại</a:t>
            </a:r>
            <a:r>
              <a:rPr lang="en-US" sz="2400" dirty="0">
                <a:latin typeface="Arial(Body)"/>
              </a:rPr>
              <a:t>.</a:t>
            </a:r>
            <a:r>
              <a:rPr lang="vi-VN" sz="2400" dirty="0">
                <a:latin typeface="Arial(Body)"/>
              </a:rPr>
              <a:t> Đèn xanh báo hiệu được phép di chuyển. Còn đ</a:t>
            </a:r>
            <a:r>
              <a:rPr lang="en-US" sz="2400" dirty="0">
                <a:latin typeface="Arial(Body)"/>
              </a:rPr>
              <a:t>è</a:t>
            </a:r>
            <a:r>
              <a:rPr lang="vi-VN" sz="2400" dirty="0">
                <a:latin typeface="Arial(Body)"/>
              </a:rPr>
              <a:t>n v</a:t>
            </a:r>
            <a:r>
              <a:rPr lang="en-US" sz="2400" dirty="0">
                <a:latin typeface="Arial(Body)"/>
              </a:rPr>
              <a:t>à</a:t>
            </a:r>
            <a:r>
              <a:rPr lang="vi-VN" sz="2400" dirty="0">
                <a:latin typeface="Arial(Body)"/>
              </a:rPr>
              <a:t>ng b</a:t>
            </a:r>
            <a:r>
              <a:rPr lang="en-US" sz="2400" dirty="0">
                <a:latin typeface="Arial(Body)"/>
              </a:rPr>
              <a:t>á</a:t>
            </a:r>
            <a:r>
              <a:rPr lang="vi-VN" sz="2400" dirty="0">
                <a:latin typeface="Arial(Body)"/>
              </a:rPr>
              <a:t>o hiệu phải đi chậm lại trước khi d</a:t>
            </a:r>
            <a:r>
              <a:rPr lang="en-US" sz="2400" dirty="0">
                <a:latin typeface="Arial(Body)"/>
              </a:rPr>
              <a:t>ừ</a:t>
            </a:r>
            <a:r>
              <a:rPr lang="vi-VN" sz="2400" dirty="0">
                <a:latin typeface="Arial(Body)"/>
              </a:rPr>
              <a:t>ng h</a:t>
            </a:r>
            <a:r>
              <a:rPr lang="en-US" sz="2400" dirty="0">
                <a:latin typeface="Arial(Body)"/>
              </a:rPr>
              <a:t>ẳ</a:t>
            </a:r>
            <a:r>
              <a:rPr lang="vi-VN" sz="2400" dirty="0">
                <a:latin typeface="Arial(Body)"/>
              </a:rPr>
              <a:t>n. </a:t>
            </a:r>
            <a:r>
              <a:rPr lang="en-US" sz="2400" dirty="0">
                <a:latin typeface="Arial(Body)"/>
              </a:rPr>
              <a:t> </a:t>
            </a:r>
          </a:p>
          <a:p>
            <a:pPr>
              <a:spcAft>
                <a:spcPts val="500"/>
              </a:spcAft>
            </a:pPr>
            <a:r>
              <a:rPr lang="en-US" sz="2400" dirty="0">
                <a:latin typeface="Arial(Body)"/>
              </a:rPr>
              <a:t>      </a:t>
            </a:r>
            <a:r>
              <a:rPr lang="vi-VN" sz="2400" dirty="0">
                <a:latin typeface="Arial(Body)"/>
              </a:rPr>
              <a:t>Cây đèn ba màu này đ</a:t>
            </a:r>
            <a:r>
              <a:rPr lang="en-US" sz="2400" dirty="0" err="1">
                <a:latin typeface="Arial(Body)"/>
              </a:rPr>
              <a:t>ược</a:t>
            </a:r>
            <a:r>
              <a:rPr lang="vi-VN" sz="2400" dirty="0">
                <a:latin typeface="Arial(Body)"/>
              </a:rPr>
              <a:t> gọi là đèn giao thông. N</a:t>
            </a:r>
            <a:r>
              <a:rPr lang="en-US" sz="2400" dirty="0">
                <a:latin typeface="Arial(Body)"/>
              </a:rPr>
              <a:t>ó</a:t>
            </a:r>
            <a:r>
              <a:rPr lang="vi-VN" sz="2400" dirty="0">
                <a:latin typeface="Arial(Body)"/>
              </a:rPr>
              <a:t> điều khi</a:t>
            </a:r>
            <a:r>
              <a:rPr lang="en-US" sz="2400" dirty="0">
                <a:latin typeface="Arial(Body)"/>
              </a:rPr>
              <a:t>ể</a:t>
            </a:r>
            <a:r>
              <a:rPr lang="vi-VN" sz="2400" dirty="0">
                <a:latin typeface="Arial(Body)"/>
              </a:rPr>
              <a:t>n việc đi lại trên đường phố. Nếu không có đèn giao thông thì việc đi lại sẽ rất lộn xộn và nguy hiểm. </a:t>
            </a:r>
            <a:endParaRPr lang="en-US" sz="2400" dirty="0">
              <a:latin typeface="Arial(Body)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F0CA574-C1B1-488F-A922-3641D459B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713" y="3429000"/>
            <a:ext cx="4707447" cy="33634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080F3AB-5248-4409-AD85-A7B02415419A}"/>
              </a:ext>
            </a:extLst>
          </p:cNvPr>
          <p:cNvSpPr/>
          <p:nvPr/>
        </p:nvSpPr>
        <p:spPr>
          <a:xfrm>
            <a:off x="871493" y="3865989"/>
            <a:ext cx="6459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(Body)"/>
              </a:rPr>
              <a:t>  </a:t>
            </a:r>
            <a:r>
              <a:rPr lang="vi-VN" sz="2400" dirty="0">
                <a:solidFill>
                  <a:prstClr val="black"/>
                </a:solidFill>
                <a:latin typeface="Arial(Body)"/>
              </a:rPr>
              <a:t>Tuân thủ sự điều khiển của đèn giao thông giúp chúng ta bảo đảm an toàn khi đi lại.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C5CED8C-7C12-46F6-BE7C-2853839180F2}"/>
              </a:ext>
            </a:extLst>
          </p:cNvPr>
          <p:cNvSpPr/>
          <p:nvPr/>
        </p:nvSpPr>
        <p:spPr>
          <a:xfrm>
            <a:off x="4847992" y="4749162"/>
            <a:ext cx="187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>
                <a:solidFill>
                  <a:prstClr val="black"/>
                </a:solidFill>
              </a:rPr>
              <a:t>(Trung Kiên)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649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 txBox="1"/>
          <p:nvPr/>
        </p:nvSpPr>
        <p:spPr>
          <a:xfrm>
            <a:off x="557862" y="1459167"/>
            <a:ext cx="68647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mấy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?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 txBox="1"/>
          <p:nvPr/>
        </p:nvSpPr>
        <p:spPr>
          <a:xfrm>
            <a:off x="2504798" y="911910"/>
            <a:ext cx="618564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Luyện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đoạn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4"/>
          <p:cNvSpPr txBox="1"/>
          <p:nvPr/>
        </p:nvSpPr>
        <p:spPr>
          <a:xfrm>
            <a:off x="502128" y="2809589"/>
            <a:ext cx="872933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1: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đầu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đến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rồi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dừng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hẳn</a:t>
            </a:r>
            <a:endParaRPr kumimoji="0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5" name="Google Shape;275;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"/>
            <a:ext cx="3136605" cy="520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64;p4">
            <a:extLst>
              <a:ext uri="{FF2B5EF4-FFF2-40B4-BE49-F238E27FC236}">
                <a16:creationId xmlns:a16="http://schemas.microsoft.com/office/drawing/2014/main" xmlns="" id="{7CF53059-42F9-422A-B4B4-EC79275442C8}"/>
              </a:ext>
            </a:extLst>
          </p:cNvPr>
          <p:cNvSpPr txBox="1"/>
          <p:nvPr/>
        </p:nvSpPr>
        <p:spPr>
          <a:xfrm>
            <a:off x="572831" y="2092016"/>
            <a:ext cx="686472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Bài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đọc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được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chia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đoạn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267;p4">
            <a:extLst>
              <a:ext uri="{FF2B5EF4-FFF2-40B4-BE49-F238E27FC236}">
                <a16:creationId xmlns:a16="http://schemas.microsoft.com/office/drawing/2014/main" xmlns="" id="{6CB90602-FB6C-47B6-85EF-AF17EACFE68F}"/>
              </a:ext>
            </a:extLst>
          </p:cNvPr>
          <p:cNvSpPr txBox="1"/>
          <p:nvPr/>
        </p:nvSpPr>
        <p:spPr>
          <a:xfrm>
            <a:off x="494209" y="3586788"/>
            <a:ext cx="702196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2: </a:t>
            </a:r>
            <a:r>
              <a:rPr kumimoji="0" lang="en-US" sz="36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Cây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đèn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đến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nguy</a:t>
            </a:r>
            <a:r>
              <a:rPr kumimoji="0" lang="en-US" sz="3600" b="0" i="1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hiểm</a:t>
            </a:r>
            <a:endParaRPr kumimoji="0" sz="20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Google Shape;267;p4">
            <a:extLst>
              <a:ext uri="{FF2B5EF4-FFF2-40B4-BE49-F238E27FC236}">
                <a16:creationId xmlns:a16="http://schemas.microsoft.com/office/drawing/2014/main" xmlns="" id="{1EE64596-E3C9-4032-BB5E-498F195F6747}"/>
              </a:ext>
            </a:extLst>
          </p:cNvPr>
          <p:cNvSpPr txBox="1"/>
          <p:nvPr/>
        </p:nvSpPr>
        <p:spPr>
          <a:xfrm>
            <a:off x="557862" y="4363987"/>
            <a:ext cx="702196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Đoạn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3: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Phần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còn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lại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01893" y="409898"/>
            <a:ext cx="4014951" cy="5360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Đèn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giao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thông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xmlns="" id="{E99DF698-61CB-4B4C-AE35-BEF746F53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236DAA5-4DE1-446E-95C4-FE8E25EBC6AE}"/>
              </a:ext>
            </a:extLst>
          </p:cNvPr>
          <p:cNvGrpSpPr/>
          <p:nvPr/>
        </p:nvGrpSpPr>
        <p:grpSpPr>
          <a:xfrm>
            <a:off x="73363" y="585793"/>
            <a:ext cx="1439586" cy="584775"/>
            <a:chOff x="313752" y="692082"/>
            <a:chExt cx="1439586" cy="58477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B39F0AAB-ABF4-4623-AB65-E7EE7941CDD5}"/>
                </a:ext>
              </a:extLst>
            </p:cNvPr>
            <p:cNvSpPr/>
            <p:nvPr/>
          </p:nvSpPr>
          <p:spPr>
            <a:xfrm>
              <a:off x="313752" y="728958"/>
              <a:ext cx="552837" cy="547899"/>
            </a:xfrm>
            <a:prstGeom prst="ellipse">
              <a:avLst/>
            </a:prstGeom>
            <a:solidFill>
              <a:srgbClr val="00C0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B7F6086-6A98-4159-923E-6CD87BA5202A}"/>
                </a:ext>
              </a:extLst>
            </p:cNvPr>
            <p:cNvSpPr/>
            <p:nvPr/>
          </p:nvSpPr>
          <p:spPr>
            <a:xfrm>
              <a:off x="908495" y="692082"/>
              <a:ext cx="844843" cy="584775"/>
            </a:xfrm>
            <a:prstGeom prst="rect">
              <a:avLst/>
            </a:prstGeom>
            <a:solidFill>
              <a:srgbClr val="00C0F6"/>
            </a:solidFill>
          </p:spPr>
          <p:txBody>
            <a:bodyPr wrap="square">
              <a:spAutoFit/>
            </a:bodyPr>
            <a:lstStyle/>
            <a:p>
              <a:r>
                <a:rPr lang="en-US" sz="3200" b="1"/>
                <a:t>Đọc</a:t>
              </a:r>
              <a:endParaRPr lang="en-US" sz="3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D3F666-2AFD-4A32-834F-5AD8CFC9B6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015" y="1424225"/>
            <a:ext cx="961684" cy="23542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24109B4-A833-435C-B75A-7902C0E752A1}"/>
              </a:ext>
            </a:extLst>
          </p:cNvPr>
          <p:cNvSpPr/>
          <p:nvPr/>
        </p:nvSpPr>
        <p:spPr>
          <a:xfrm>
            <a:off x="975981" y="1072037"/>
            <a:ext cx="11174571" cy="2741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dirty="0">
                <a:solidFill>
                  <a:srgbClr val="7D7D00"/>
                </a:solidFill>
                <a:latin typeface="Arial(Body)"/>
              </a:rPr>
              <a:t>           </a:t>
            </a:r>
            <a:r>
              <a:rPr lang="vi-VN" sz="2400" dirty="0">
                <a:latin typeface="Arial(Body)"/>
              </a:rPr>
              <a:t>Ở các ngã ba, ngã tư đường phố thường có cây đèn b</a:t>
            </a:r>
            <a:r>
              <a:rPr lang="en-US" sz="2400" dirty="0">
                <a:latin typeface="Arial(Body)"/>
              </a:rPr>
              <a:t>a</a:t>
            </a:r>
            <a:r>
              <a:rPr lang="vi-VN" sz="2400" dirty="0">
                <a:latin typeface="Arial(Body)"/>
              </a:rPr>
              <a:t> màu: đỏ, vàng, xanh. Đèn đỏ báo hiệu người đi đường và các phương tiện giao thông phải dừng lại</a:t>
            </a:r>
            <a:r>
              <a:rPr lang="en-US" sz="2400" dirty="0">
                <a:latin typeface="Arial(Body)"/>
              </a:rPr>
              <a:t>.</a:t>
            </a:r>
            <a:r>
              <a:rPr lang="vi-VN" sz="2400" dirty="0">
                <a:latin typeface="Arial(Body)"/>
              </a:rPr>
              <a:t> Đèn xanh báo hiệu được phép di chuyển. Còn đ</a:t>
            </a:r>
            <a:r>
              <a:rPr lang="en-US" sz="2400" dirty="0">
                <a:latin typeface="Arial(Body)"/>
              </a:rPr>
              <a:t>è</a:t>
            </a:r>
            <a:r>
              <a:rPr lang="vi-VN" sz="2400" dirty="0">
                <a:latin typeface="Arial(Body)"/>
              </a:rPr>
              <a:t>n v</a:t>
            </a:r>
            <a:r>
              <a:rPr lang="en-US" sz="2400" dirty="0">
                <a:latin typeface="Arial(Body)"/>
              </a:rPr>
              <a:t>à</a:t>
            </a:r>
            <a:r>
              <a:rPr lang="vi-VN" sz="2400" dirty="0">
                <a:latin typeface="Arial(Body)"/>
              </a:rPr>
              <a:t>ng b</a:t>
            </a:r>
            <a:r>
              <a:rPr lang="en-US" sz="2400" dirty="0">
                <a:latin typeface="Arial(Body)"/>
              </a:rPr>
              <a:t>á</a:t>
            </a:r>
            <a:r>
              <a:rPr lang="vi-VN" sz="2400" dirty="0">
                <a:latin typeface="Arial(Body)"/>
              </a:rPr>
              <a:t>o hiệu phải đi chậm lại trước khi d</a:t>
            </a:r>
            <a:r>
              <a:rPr lang="en-US" sz="2400" dirty="0">
                <a:latin typeface="Arial(Body)"/>
              </a:rPr>
              <a:t>ừ</a:t>
            </a:r>
            <a:r>
              <a:rPr lang="vi-VN" sz="2400" dirty="0">
                <a:latin typeface="Arial(Body)"/>
              </a:rPr>
              <a:t>ng h</a:t>
            </a:r>
            <a:r>
              <a:rPr lang="en-US" sz="2400" dirty="0">
                <a:latin typeface="Arial(Body)"/>
              </a:rPr>
              <a:t>ẳ</a:t>
            </a:r>
            <a:r>
              <a:rPr lang="vi-VN" sz="2400" dirty="0">
                <a:latin typeface="Arial(Body)"/>
              </a:rPr>
              <a:t>n. </a:t>
            </a:r>
            <a:r>
              <a:rPr lang="en-US" sz="2400" dirty="0">
                <a:latin typeface="Arial(Body)"/>
              </a:rPr>
              <a:t> </a:t>
            </a:r>
          </a:p>
          <a:p>
            <a:pPr>
              <a:spcAft>
                <a:spcPts val="500"/>
              </a:spcAft>
            </a:pPr>
            <a:r>
              <a:rPr lang="en-US" sz="2400" dirty="0">
                <a:latin typeface="Arial(Body)"/>
              </a:rPr>
              <a:t>      </a:t>
            </a:r>
            <a:r>
              <a:rPr lang="vi-VN" sz="2400" dirty="0">
                <a:latin typeface="Arial(Body)"/>
              </a:rPr>
              <a:t>Cây đèn ba màu này đ</a:t>
            </a:r>
            <a:r>
              <a:rPr lang="en-US" sz="2400" dirty="0" err="1">
                <a:latin typeface="Arial(Body)"/>
              </a:rPr>
              <a:t>ược</a:t>
            </a:r>
            <a:r>
              <a:rPr lang="vi-VN" sz="2400" dirty="0">
                <a:latin typeface="Arial(Body)"/>
              </a:rPr>
              <a:t> gọi là đèn giao thông. N</a:t>
            </a:r>
            <a:r>
              <a:rPr lang="en-US" sz="2400" dirty="0">
                <a:latin typeface="Arial(Body)"/>
              </a:rPr>
              <a:t>ó</a:t>
            </a:r>
            <a:r>
              <a:rPr lang="vi-VN" sz="2400" dirty="0">
                <a:latin typeface="Arial(Body)"/>
              </a:rPr>
              <a:t> điều khi</a:t>
            </a:r>
            <a:r>
              <a:rPr lang="en-US" sz="2400" dirty="0">
                <a:latin typeface="Arial(Body)"/>
              </a:rPr>
              <a:t>ể</a:t>
            </a:r>
            <a:r>
              <a:rPr lang="vi-VN" sz="2400" dirty="0">
                <a:latin typeface="Arial(Body)"/>
              </a:rPr>
              <a:t>n việc đi lại trên đường phố. Nếu không có đèn giao thông thì việc đi lại sẽ rất lộn xộn và nguy hiểm. </a:t>
            </a:r>
            <a:endParaRPr lang="en-US" sz="2400" dirty="0">
              <a:latin typeface="Arial(Body)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FD77E3B-96A8-4640-943E-626F5478A6E7}"/>
              </a:ext>
            </a:extLst>
          </p:cNvPr>
          <p:cNvSpPr/>
          <p:nvPr/>
        </p:nvSpPr>
        <p:spPr>
          <a:xfrm>
            <a:off x="454841" y="5385853"/>
            <a:ext cx="76801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Từ ngữ: </a:t>
            </a:r>
            <a:r>
              <a:rPr lang="vi-VN" sz="2800" dirty="0">
                <a:solidFill>
                  <a:srgbClr val="FF0000"/>
                </a:solidFill>
              </a:rPr>
              <a:t>ngã ba, ngã tư, điều khiển, tuân thủ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F0CA574-C1B1-488F-A922-3641D459B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713" y="3429000"/>
            <a:ext cx="4707447" cy="33634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080F3AB-5248-4409-AD85-A7B02415419A}"/>
              </a:ext>
            </a:extLst>
          </p:cNvPr>
          <p:cNvSpPr/>
          <p:nvPr/>
        </p:nvSpPr>
        <p:spPr>
          <a:xfrm>
            <a:off x="871492" y="3865989"/>
            <a:ext cx="6507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(Body)"/>
              </a:rPr>
              <a:t>   </a:t>
            </a:r>
            <a:r>
              <a:rPr lang="vi-VN" sz="2400" dirty="0">
                <a:solidFill>
                  <a:prstClr val="black"/>
                </a:solidFill>
                <a:latin typeface="Arial(Body)"/>
              </a:rPr>
              <a:t>Tuân thủ sự điều khiển của đèn giao thông giúp chúng ta bảo đảm an toàn khi đi lại.</a:t>
            </a:r>
            <a:r>
              <a:rPr lang="en-US" sz="2400" dirty="0">
                <a:solidFill>
                  <a:prstClr val="black"/>
                </a:solidFill>
              </a:rPr>
              <a:t>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C5CED8C-7C12-46F6-BE7C-2853839180F2}"/>
              </a:ext>
            </a:extLst>
          </p:cNvPr>
          <p:cNvSpPr/>
          <p:nvPr/>
        </p:nvSpPr>
        <p:spPr>
          <a:xfrm>
            <a:off x="4847992" y="4749162"/>
            <a:ext cx="1873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i="1">
                <a:solidFill>
                  <a:prstClr val="black"/>
                </a:solidFill>
              </a:rPr>
              <a:t>(Trung Kiên)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405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3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B2B8F52-3DDB-4DBC-A0F3-5972A649926B}"/>
              </a:ext>
            </a:extLst>
          </p:cNvPr>
          <p:cNvGrpSpPr/>
          <p:nvPr/>
        </p:nvGrpSpPr>
        <p:grpSpPr>
          <a:xfrm>
            <a:off x="4223207" y="253600"/>
            <a:ext cx="7490344" cy="584775"/>
            <a:chOff x="819807" y="900406"/>
            <a:chExt cx="7490344" cy="58477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4D4FE18-C6D9-4DFF-A63E-3A2C9ACA7DF6}"/>
                </a:ext>
              </a:extLst>
            </p:cNvPr>
            <p:cNvSpPr/>
            <p:nvPr/>
          </p:nvSpPr>
          <p:spPr>
            <a:xfrm>
              <a:off x="819807" y="945931"/>
              <a:ext cx="493986" cy="493986"/>
            </a:xfrm>
            <a:prstGeom prst="ellipse">
              <a:avLst/>
            </a:prstGeom>
            <a:solidFill>
              <a:srgbClr val="00C0F6"/>
            </a:solidFill>
            <a:ln>
              <a:solidFill>
                <a:srgbClr val="00C0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3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9C8AFF4C-FE1E-4A92-A44C-A4E1AF656A1B}"/>
                </a:ext>
              </a:extLst>
            </p:cNvPr>
            <p:cNvSpPr/>
            <p:nvPr/>
          </p:nvSpPr>
          <p:spPr>
            <a:xfrm>
              <a:off x="1720165" y="900406"/>
              <a:ext cx="658998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/>
                <a:t>Trả lời câu hỏi</a:t>
              </a:r>
              <a:endParaRPr lang="en-US" sz="320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73E36EB-5136-44D4-B083-1E3131613598}"/>
              </a:ext>
            </a:extLst>
          </p:cNvPr>
          <p:cNvSpPr txBox="1"/>
          <p:nvPr/>
        </p:nvSpPr>
        <p:spPr>
          <a:xfrm>
            <a:off x="6753447" y="1819754"/>
            <a:ext cx="135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Arial (Body)"/>
              </a:rPr>
              <a:t>b</a:t>
            </a:r>
            <a:r>
              <a:rPr lang="vi-VN" sz="2800">
                <a:solidFill>
                  <a:schemeClr val="bg1"/>
                </a:solidFill>
                <a:latin typeface="Arial (Body)"/>
              </a:rPr>
              <a:t>ư</a:t>
            </a:r>
            <a:r>
              <a:rPr lang="en-US" sz="2800">
                <a:solidFill>
                  <a:schemeClr val="bg1"/>
                </a:solidFill>
                <a:latin typeface="Arial (Body)"/>
              </a:rPr>
              <a:t>ớc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7572A2E-07A8-4F84-A032-131ED43101DC}"/>
              </a:ext>
            </a:extLst>
          </p:cNvPr>
          <p:cNvSpPr/>
          <p:nvPr/>
        </p:nvSpPr>
        <p:spPr>
          <a:xfrm>
            <a:off x="232737" y="4213830"/>
            <a:ext cx="8003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en-US" sz="2400"/>
              <a:t>c</a:t>
            </a:r>
            <a:r>
              <a:rPr lang="vi-VN" sz="2400"/>
              <a:t>. Nếu không có đèn giao thông thì việc đi lại ở các đường phố</a:t>
            </a:r>
            <a:r>
              <a:rPr lang="en-US" sz="2400"/>
              <a:t> </a:t>
            </a:r>
            <a:r>
              <a:rPr lang="vi-VN" sz="2400"/>
              <a:t>sẽ như thế nào?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AE2D3B-8A66-4D37-9F98-E5BC3B6825E5}"/>
              </a:ext>
            </a:extLst>
          </p:cNvPr>
          <p:cNvSpPr/>
          <p:nvPr/>
        </p:nvSpPr>
        <p:spPr>
          <a:xfrm>
            <a:off x="232738" y="1099283"/>
            <a:ext cx="5863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</a:t>
            </a:r>
            <a:r>
              <a:rPr lang="vi-VN" sz="2800" dirty="0">
                <a:solidFill>
                  <a:prstClr val="black"/>
                </a:solidFill>
              </a:rPr>
              <a:t>. Đèn giao thông có mấy màu?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79AC151-BC48-4335-9640-384609DB5BC4}"/>
              </a:ext>
            </a:extLst>
          </p:cNvPr>
          <p:cNvSpPr/>
          <p:nvPr/>
        </p:nvSpPr>
        <p:spPr>
          <a:xfrm>
            <a:off x="232737" y="2424321"/>
            <a:ext cx="71973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prstClr val="black"/>
                </a:solidFill>
              </a:rPr>
              <a:t>b. Mỗi màu của đèn giao thông báo hiệu điều gì? 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6B627AA-792B-4A01-BBD6-83C6D4471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312" y="856942"/>
            <a:ext cx="1035487" cy="2534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C4DF64C-8000-4949-B1E7-E1CF20353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190" y="3429000"/>
            <a:ext cx="4707447" cy="3363408"/>
          </a:xfrm>
          <a:prstGeom prst="rect">
            <a:avLst/>
          </a:prstGeom>
        </p:spPr>
      </p:pic>
      <p:pic>
        <p:nvPicPr>
          <p:cNvPr id="23" name="Picture 22">
            <a:hlinkClick r:id="rId4"/>
            <a:extLst>
              <a:ext uri="{FF2B5EF4-FFF2-40B4-BE49-F238E27FC236}">
                <a16:creationId xmlns:a16="http://schemas.microsoft.com/office/drawing/2014/main" xmlns="" id="{B409C69A-C3F1-4EFE-8FAD-0FC343E081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D5412BB-5903-408F-9691-A062A2CB8E86}"/>
              </a:ext>
            </a:extLst>
          </p:cNvPr>
          <p:cNvSpPr/>
          <p:nvPr/>
        </p:nvSpPr>
        <p:spPr>
          <a:xfrm>
            <a:off x="667104" y="1674118"/>
            <a:ext cx="4496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Đèn giao </a:t>
            </a:r>
            <a:r>
              <a:rPr lang="vi-VN" sz="2800" dirty="0">
                <a:solidFill>
                  <a:srgbClr val="FF0000"/>
                </a:solidFill>
                <a:latin typeface="Arial (Body)"/>
              </a:rPr>
              <a:t>thông có </a:t>
            </a:r>
            <a:r>
              <a:rPr lang="en-US" sz="2800" dirty="0" err="1">
                <a:solidFill>
                  <a:srgbClr val="FF0000"/>
                </a:solidFill>
                <a:latin typeface="Arial (Body)"/>
              </a:rPr>
              <a:t>ba</a:t>
            </a:r>
            <a:r>
              <a:rPr lang="vi-VN" sz="2800" dirty="0">
                <a:solidFill>
                  <a:srgbClr val="FF0000"/>
                </a:solidFill>
                <a:latin typeface="Arial (Body)"/>
              </a:rPr>
              <a:t> màu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8C6CB5C-8C34-4A71-98AB-03F1300F2B71}"/>
              </a:ext>
            </a:extLst>
          </p:cNvPr>
          <p:cNvSpPr/>
          <p:nvPr/>
        </p:nvSpPr>
        <p:spPr>
          <a:xfrm>
            <a:off x="261562" y="2771683"/>
            <a:ext cx="6921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Arial(Body)"/>
              </a:rPr>
              <a:t>Đèn đỏ</a:t>
            </a:r>
            <a:r>
              <a:rPr lang="en-US" sz="2400">
                <a:solidFill>
                  <a:srgbClr val="FF0000"/>
                </a:solidFill>
                <a:latin typeface="Arial(Body)"/>
              </a:rPr>
              <a:t>: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 người đi đường và các phương tiện giao thông phải dừng lại, </a:t>
            </a:r>
            <a:r>
              <a:rPr lang="en-US" sz="2400">
                <a:solidFill>
                  <a:srgbClr val="FF0000"/>
                </a:solidFill>
                <a:latin typeface="Arial(Body)"/>
              </a:rPr>
              <a:t>đ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èn xanh</a:t>
            </a:r>
            <a:r>
              <a:rPr lang="en-US" sz="2400">
                <a:solidFill>
                  <a:srgbClr val="FF0000"/>
                </a:solidFill>
                <a:latin typeface="Arial(Body)"/>
              </a:rPr>
              <a:t>: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 được phép di chuyển</a:t>
            </a:r>
            <a:r>
              <a:rPr lang="en-US" sz="2400">
                <a:solidFill>
                  <a:srgbClr val="FF0000"/>
                </a:solidFill>
                <a:latin typeface="Arial(Body)"/>
              </a:rPr>
              <a:t>, 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đ</a:t>
            </a:r>
            <a:r>
              <a:rPr lang="en-US" sz="2400">
                <a:solidFill>
                  <a:srgbClr val="FF0000"/>
                </a:solidFill>
                <a:latin typeface="Arial(Body)"/>
              </a:rPr>
              <a:t>è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n v</a:t>
            </a:r>
            <a:r>
              <a:rPr lang="en-US" sz="2400">
                <a:solidFill>
                  <a:srgbClr val="FF0000"/>
                </a:solidFill>
                <a:latin typeface="Arial(Body)"/>
              </a:rPr>
              <a:t>à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ng</a:t>
            </a:r>
            <a:r>
              <a:rPr lang="en-US" sz="2400">
                <a:solidFill>
                  <a:srgbClr val="FF0000"/>
                </a:solidFill>
                <a:latin typeface="Arial(Body)"/>
              </a:rPr>
              <a:t>: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 phải đi chậm lại </a:t>
            </a:r>
            <a:r>
              <a:rPr lang="en-US" sz="2400">
                <a:solidFill>
                  <a:srgbClr val="FF0000"/>
                </a:solidFill>
                <a:latin typeface="Arial(Body)"/>
              </a:rPr>
              <a:t>rồi 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d</a:t>
            </a:r>
            <a:r>
              <a:rPr lang="en-US" sz="2400">
                <a:solidFill>
                  <a:srgbClr val="FF0000"/>
                </a:solidFill>
                <a:latin typeface="Arial(Body)"/>
              </a:rPr>
              <a:t>ừ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ng h</a:t>
            </a:r>
            <a:r>
              <a:rPr lang="en-US" sz="2400">
                <a:solidFill>
                  <a:srgbClr val="FF0000"/>
                </a:solidFill>
                <a:latin typeface="Arial(Body)"/>
              </a:rPr>
              <a:t>ẳ</a:t>
            </a:r>
            <a:r>
              <a:rPr lang="vi-VN" sz="2400">
                <a:solidFill>
                  <a:srgbClr val="FF0000"/>
                </a:solidFill>
                <a:latin typeface="Arial(Body)"/>
              </a:rPr>
              <a:t>n.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D26C8AD-7E5E-4CD0-BC6D-C6DB2105AED9}"/>
              </a:ext>
            </a:extLst>
          </p:cNvPr>
          <p:cNvSpPr/>
          <p:nvPr/>
        </p:nvSpPr>
        <p:spPr>
          <a:xfrm>
            <a:off x="291264" y="511070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>
                <a:solidFill>
                  <a:srgbClr val="FF0000"/>
                </a:solidFill>
                <a:latin typeface="Arial(Body)"/>
              </a:rPr>
              <a:t>Nếu không có đèn giao thông thì việc đi lại sẽ rất lộn xộn và nguy hiểm. 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232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20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90183" y="2018093"/>
            <a:ext cx="11950572" cy="45234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Ǯǯǯǯǯǯǯ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Ǯǯǯǯǯǯǯ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8369" y="1809252"/>
            <a:ext cx="1131760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12000"/>
              </a:lnSpc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H" panose="020B0603050302020204" pitchFamily="34" charset="0"/>
                <a:ea typeface="+mn-ea"/>
                <a:cs typeface="HP001 5H" panose="020B0603050302020204" pitchFamily="34" charset="0"/>
              </a:rPr>
              <a:t>     </a:t>
            </a:r>
            <a:r>
              <a:rPr lang="vi-VN" sz="60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Đèn giao thŪg có</a:t>
            </a:r>
            <a:r>
              <a:rPr lang="en-US" sz="60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 </a:t>
            </a:r>
            <a:r>
              <a:rPr lang="vi-VN" sz="6000">
                <a:solidFill>
                  <a:prstClr val="black"/>
                </a:solidFill>
                <a:latin typeface="HP001 5H" panose="020B0603050302020204" pitchFamily="34" charset="0"/>
                <a:cs typeface="HP001 5H" panose="020B0603050302020204" pitchFamily="34" charset="0"/>
              </a:rPr>
              <a:t>ba màu .</a:t>
            </a:r>
            <a:endParaRPr kumimoji="0" lang="vi-VN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H" panose="020B0603050302020204" pitchFamily="34" charset="0"/>
              <a:ea typeface="+mn-ea"/>
              <a:cs typeface="HP001 5H" panose="020B06030503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9808" y="6521825"/>
            <a:ext cx="5451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 bạn xem tiếp bài này phần 2 ở video sau nhé!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D75BFE4-2BB3-46B4-A9A6-A04903D602FB}"/>
              </a:ext>
            </a:extLst>
          </p:cNvPr>
          <p:cNvSpPr/>
          <p:nvPr/>
        </p:nvSpPr>
        <p:spPr>
          <a:xfrm>
            <a:off x="1235071" y="1283537"/>
            <a:ext cx="7634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500"/>
              </a:spcAft>
            </a:pPr>
            <a:r>
              <a:rPr lang="en-US" sz="2400">
                <a:solidFill>
                  <a:prstClr val="black"/>
                </a:solidFill>
                <a:latin typeface="Arial" panose="020B0604020202020204" pitchFamily="34" charset="0"/>
              </a:rPr>
              <a:t>Đèn giao thông có (…).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ED36E8D-F5A3-4308-BC71-B5E6872963B7}"/>
              </a:ext>
            </a:extLst>
          </p:cNvPr>
          <p:cNvGrpSpPr/>
          <p:nvPr/>
        </p:nvGrpSpPr>
        <p:grpSpPr>
          <a:xfrm>
            <a:off x="877202" y="576639"/>
            <a:ext cx="8945527" cy="599923"/>
            <a:chOff x="819807" y="900406"/>
            <a:chExt cx="7819971" cy="53951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B052B351-2C62-4D4E-BBE2-D39CA22958B9}"/>
                </a:ext>
              </a:extLst>
            </p:cNvPr>
            <p:cNvSpPr/>
            <p:nvPr/>
          </p:nvSpPr>
          <p:spPr>
            <a:xfrm>
              <a:off x="819807" y="945931"/>
              <a:ext cx="493986" cy="493986"/>
            </a:xfrm>
            <a:prstGeom prst="ellipse">
              <a:avLst/>
            </a:prstGeom>
            <a:solidFill>
              <a:srgbClr val="00C0F6"/>
            </a:solidFill>
            <a:ln>
              <a:solidFill>
                <a:srgbClr val="00C0F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55FA980-8A3A-483C-8D7A-B319D0C85583}"/>
                </a:ext>
              </a:extLst>
            </p:cNvPr>
            <p:cNvSpPr/>
            <p:nvPr/>
          </p:nvSpPr>
          <p:spPr>
            <a:xfrm>
              <a:off x="1720165" y="900406"/>
              <a:ext cx="6919613" cy="5258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/>
                <a:t>Viết vào vở câu trả lời cho câu hỏi a ở mục 3</a:t>
              </a:r>
            </a:p>
          </p:txBody>
        </p:sp>
      </p:grpSp>
      <p:pic>
        <p:nvPicPr>
          <p:cNvPr id="18" name="Picture 17">
            <a:hlinkClick r:id="rId2"/>
            <a:extLst>
              <a:ext uri="{FF2B5EF4-FFF2-40B4-BE49-F238E27FC236}">
                <a16:creationId xmlns:a16="http://schemas.microsoft.com/office/drawing/2014/main" xmlns="" id="{8D2D12C3-5A62-4FD0-99CD-2AE25C55A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63780" cy="51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968</TotalTime>
  <Words>760</Words>
  <Application>Microsoft Office PowerPoint</Application>
  <PresentationFormat>Custom</PresentationFormat>
  <Paragraphs>64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Arial(Body)</vt:lpstr>
      <vt:lpstr>Calibri Light</vt:lpstr>
      <vt:lpstr>HP001 5H</vt:lpstr>
      <vt:lpstr>Arial (Body)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417</cp:revision>
  <dcterms:created xsi:type="dcterms:W3CDTF">2020-10-19T12:51:54Z</dcterms:created>
  <dcterms:modified xsi:type="dcterms:W3CDTF">2023-03-11T13:03:08Z</dcterms:modified>
  <cp:category>Kết nối tri thức với cuộc sống</cp:category>
</cp:coreProperties>
</file>