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95" r:id="rId4"/>
    <p:sldId id="296" r:id="rId5"/>
    <p:sldId id="281" r:id="rId6"/>
    <p:sldId id="283" r:id="rId7"/>
    <p:sldId id="271" r:id="rId8"/>
    <p:sldId id="284" r:id="rId9"/>
    <p:sldId id="290" r:id="rId10"/>
    <p:sldId id="285" r:id="rId11"/>
    <p:sldId id="286" r:id="rId12"/>
    <p:sldId id="262" r:id="rId13"/>
    <p:sldId id="263" r:id="rId14"/>
    <p:sldId id="289" r:id="rId15"/>
  </p:sldIdLst>
  <p:sldSz cx="12344400" cy="7772400"/>
  <p:notesSz cx="6858000" cy="9144000"/>
  <p:defaultText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448">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FF"/>
    <a:srgbClr val="FF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912" y="-108"/>
      </p:cViewPr>
      <p:guideLst>
        <p:guide orient="horz" pos="2448"/>
        <p:guide pos="38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1272011"/>
            <a:ext cx="10492740" cy="2705947"/>
          </a:xfrm>
        </p:spPr>
        <p:txBody>
          <a:bodyPr anchor="b"/>
          <a:lstStyle>
            <a:lvl1pPr algn="ctr">
              <a:defRPr sz="7500"/>
            </a:lvl1pPr>
          </a:lstStyle>
          <a:p>
            <a:r>
              <a:rPr lang="en-US"/>
              <a:t>Click to edit Master title style</a:t>
            </a:r>
            <a:endParaRPr lang="en-US" dirty="0"/>
          </a:p>
        </p:txBody>
      </p:sp>
      <p:sp>
        <p:nvSpPr>
          <p:cNvPr id="3" name="Subtitle 2"/>
          <p:cNvSpPr>
            <a:spLocks noGrp="1"/>
          </p:cNvSpPr>
          <p:nvPr>
            <p:ph type="subTitle" idx="1"/>
          </p:nvPr>
        </p:nvSpPr>
        <p:spPr>
          <a:xfrm>
            <a:off x="1543050" y="4082310"/>
            <a:ext cx="9258300" cy="1876530"/>
          </a:xfrm>
        </p:spPr>
        <p:txBody>
          <a:bodyPr/>
          <a:lstStyle>
            <a:lvl1pPr marL="0" indent="0" algn="ctr">
              <a:buNone/>
              <a:defRPr sz="3000"/>
            </a:lvl1pPr>
            <a:lvl2pPr marL="574746" indent="0" algn="ctr">
              <a:buNone/>
              <a:defRPr sz="2500"/>
            </a:lvl2pPr>
            <a:lvl3pPr marL="1149492" indent="0" algn="ctr">
              <a:buNone/>
              <a:defRPr sz="2300"/>
            </a:lvl3pPr>
            <a:lvl4pPr marL="1724238" indent="0" algn="ctr">
              <a:buNone/>
              <a:defRPr sz="2000"/>
            </a:lvl4pPr>
            <a:lvl5pPr marL="2298984" indent="0" algn="ctr">
              <a:buNone/>
              <a:defRPr sz="2000"/>
            </a:lvl5pPr>
            <a:lvl6pPr marL="2873731" indent="0" algn="ctr">
              <a:buNone/>
              <a:defRPr sz="2000"/>
            </a:lvl6pPr>
            <a:lvl7pPr marL="3448477" indent="0" algn="ctr">
              <a:buNone/>
              <a:defRPr sz="2000"/>
            </a:lvl7pPr>
            <a:lvl8pPr marL="4023223" indent="0" algn="ctr">
              <a:buNone/>
              <a:defRPr sz="2000"/>
            </a:lvl8pPr>
            <a:lvl9pPr marL="459796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15/3/2023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769214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15/3/2023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9689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3962" y="413808"/>
            <a:ext cx="2661761"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48678" y="413808"/>
            <a:ext cx="7830979" cy="65867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15/3/2023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04201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15/3/2023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786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2249" y="1937705"/>
            <a:ext cx="10647045" cy="3233102"/>
          </a:xfrm>
        </p:spPr>
        <p:txBody>
          <a:bodyPr anchor="b"/>
          <a:lstStyle>
            <a:lvl1pPr>
              <a:defRPr sz="7500"/>
            </a:lvl1pPr>
          </a:lstStyle>
          <a:p>
            <a:r>
              <a:rPr lang="en-US"/>
              <a:t>Click to edit Master title style</a:t>
            </a:r>
            <a:endParaRPr lang="en-US" dirty="0"/>
          </a:p>
        </p:txBody>
      </p:sp>
      <p:sp>
        <p:nvSpPr>
          <p:cNvPr id="3" name="Text Placeholder 2"/>
          <p:cNvSpPr>
            <a:spLocks noGrp="1"/>
          </p:cNvSpPr>
          <p:nvPr>
            <p:ph type="body" idx="1"/>
          </p:nvPr>
        </p:nvSpPr>
        <p:spPr>
          <a:xfrm>
            <a:off x="842249" y="5201393"/>
            <a:ext cx="10647045" cy="1700212"/>
          </a:xfrm>
        </p:spPr>
        <p:txBody>
          <a:bodyPr/>
          <a:lstStyle>
            <a:lvl1pPr marL="0" indent="0">
              <a:buNone/>
              <a:defRPr sz="3000">
                <a:solidFill>
                  <a:schemeClr val="tx1"/>
                </a:solidFill>
              </a:defRPr>
            </a:lvl1pPr>
            <a:lvl2pPr marL="574746" indent="0">
              <a:buNone/>
              <a:defRPr sz="2500">
                <a:solidFill>
                  <a:schemeClr val="tx1">
                    <a:tint val="75000"/>
                  </a:schemeClr>
                </a:solidFill>
              </a:defRPr>
            </a:lvl2pPr>
            <a:lvl3pPr marL="1149492" indent="0">
              <a:buNone/>
              <a:defRPr sz="2300">
                <a:solidFill>
                  <a:schemeClr val="tx1">
                    <a:tint val="75000"/>
                  </a:schemeClr>
                </a:solidFill>
              </a:defRPr>
            </a:lvl3pPr>
            <a:lvl4pPr marL="1724238" indent="0">
              <a:buNone/>
              <a:defRPr sz="2000">
                <a:solidFill>
                  <a:schemeClr val="tx1">
                    <a:tint val="75000"/>
                  </a:schemeClr>
                </a:solidFill>
              </a:defRPr>
            </a:lvl4pPr>
            <a:lvl5pPr marL="2298984" indent="0">
              <a:buNone/>
              <a:defRPr sz="2000">
                <a:solidFill>
                  <a:schemeClr val="tx1">
                    <a:tint val="75000"/>
                  </a:schemeClr>
                </a:solidFill>
              </a:defRPr>
            </a:lvl5pPr>
            <a:lvl6pPr marL="2873731" indent="0">
              <a:buNone/>
              <a:defRPr sz="2000">
                <a:solidFill>
                  <a:schemeClr val="tx1">
                    <a:tint val="75000"/>
                  </a:schemeClr>
                </a:solidFill>
              </a:defRPr>
            </a:lvl6pPr>
            <a:lvl7pPr marL="3448477" indent="0">
              <a:buNone/>
              <a:defRPr sz="2000">
                <a:solidFill>
                  <a:schemeClr val="tx1">
                    <a:tint val="75000"/>
                  </a:schemeClr>
                </a:solidFill>
              </a:defRPr>
            </a:lvl7pPr>
            <a:lvl8pPr marL="4023223" indent="0">
              <a:buNone/>
              <a:defRPr sz="2000">
                <a:solidFill>
                  <a:schemeClr val="tx1">
                    <a:tint val="75000"/>
                  </a:schemeClr>
                </a:solidFill>
              </a:defRPr>
            </a:lvl8pPr>
            <a:lvl9pPr marL="4597969" indent="0">
              <a:buNone/>
              <a:defRPr sz="20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C8B9C1-1862-4FFC-A527-3308E549BC7F}" type="datetimeFigureOut">
              <a:rPr lang="en-US" smtClean="0"/>
              <a:t>15/3/2023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4249792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8678" y="2069042"/>
            <a:ext cx="524637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9353" y="2069042"/>
            <a:ext cx="524637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C8B9C1-1862-4FFC-A527-3308E549BC7F}" type="datetimeFigureOut">
              <a:rPr lang="en-US" smtClean="0"/>
              <a:t>15/3/2023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6198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0285" y="413810"/>
            <a:ext cx="10647045"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0287" y="1905318"/>
            <a:ext cx="5222259"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a:t>Edit Master text styles</a:t>
            </a:r>
          </a:p>
        </p:txBody>
      </p:sp>
      <p:sp>
        <p:nvSpPr>
          <p:cNvPr id="4" name="Content Placeholder 3"/>
          <p:cNvSpPr>
            <a:spLocks noGrp="1"/>
          </p:cNvSpPr>
          <p:nvPr>
            <p:ph sz="half" idx="2"/>
          </p:nvPr>
        </p:nvSpPr>
        <p:spPr>
          <a:xfrm>
            <a:off x="850287" y="2839085"/>
            <a:ext cx="5222259"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49353" y="1905318"/>
            <a:ext cx="5247978"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a:t>Edit Master text styles</a:t>
            </a:r>
          </a:p>
        </p:txBody>
      </p:sp>
      <p:sp>
        <p:nvSpPr>
          <p:cNvPr id="6" name="Content Placeholder 5"/>
          <p:cNvSpPr>
            <a:spLocks noGrp="1"/>
          </p:cNvSpPr>
          <p:nvPr>
            <p:ph sz="quarter" idx="4"/>
          </p:nvPr>
        </p:nvSpPr>
        <p:spPr>
          <a:xfrm>
            <a:off x="6249353" y="2839085"/>
            <a:ext cx="5247978"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C8B9C1-1862-4FFC-A527-3308E549BC7F}" type="datetimeFigureOut">
              <a:rPr lang="en-US" smtClean="0"/>
              <a:t>15/3/2023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04531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C8B9C1-1862-4FFC-A527-3308E549BC7F}" type="datetimeFigureOut">
              <a:rPr lang="en-US" smtClean="0"/>
              <a:t>15/3/2023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90492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B9C1-1862-4FFC-A527-3308E549BC7F}" type="datetimeFigureOut">
              <a:rPr lang="en-US" smtClean="0"/>
              <a:t>15/3/2023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81754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5247978" y="1119083"/>
            <a:ext cx="6249353" cy="5523442"/>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15/3/2023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7732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7978" y="1119083"/>
            <a:ext cx="6249353" cy="5523442"/>
          </a:xfrm>
        </p:spPr>
        <p:txBody>
          <a:bodyPr anchor="t"/>
          <a:lstStyle>
            <a:lvl1pPr marL="0" indent="0">
              <a:buNone/>
              <a:defRPr sz="4000"/>
            </a:lvl1pPr>
            <a:lvl2pPr marL="574746" indent="0">
              <a:buNone/>
              <a:defRPr sz="3500"/>
            </a:lvl2pPr>
            <a:lvl3pPr marL="1149492" indent="0">
              <a:buNone/>
              <a:defRPr sz="3000"/>
            </a:lvl3pPr>
            <a:lvl4pPr marL="1724238" indent="0">
              <a:buNone/>
              <a:defRPr sz="2500"/>
            </a:lvl4pPr>
            <a:lvl5pPr marL="2298984" indent="0">
              <a:buNone/>
              <a:defRPr sz="2500"/>
            </a:lvl5pPr>
            <a:lvl6pPr marL="2873731" indent="0">
              <a:buNone/>
              <a:defRPr sz="2500"/>
            </a:lvl6pPr>
            <a:lvl7pPr marL="3448477" indent="0">
              <a:buNone/>
              <a:defRPr sz="2500"/>
            </a:lvl7pPr>
            <a:lvl8pPr marL="4023223" indent="0">
              <a:buNone/>
              <a:defRPr sz="2500"/>
            </a:lvl8pPr>
            <a:lvl9pPr marL="4597969" indent="0">
              <a:buNone/>
              <a:defRPr sz="2500"/>
            </a:lvl9pPr>
          </a:lstStyle>
          <a:p>
            <a:r>
              <a:rPr lang="en-US"/>
              <a:t>Click icon to add picture</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15/3/2023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9861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8678" y="413810"/>
            <a:ext cx="10647045" cy="1502305"/>
          </a:xfrm>
          <a:prstGeom prst="rect">
            <a:avLst/>
          </a:prstGeom>
        </p:spPr>
        <p:txBody>
          <a:bodyPr vert="horz" lIns="114949" tIns="57475" rIns="114949" bIns="57475"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8678" y="2069042"/>
            <a:ext cx="10647045" cy="4931516"/>
          </a:xfrm>
          <a:prstGeom prst="rect">
            <a:avLst/>
          </a:prstGeom>
        </p:spPr>
        <p:txBody>
          <a:bodyPr vert="horz" lIns="114949" tIns="57475" rIns="114949" bIns="57475"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678" y="7203865"/>
            <a:ext cx="2777490" cy="413808"/>
          </a:xfrm>
          <a:prstGeom prst="rect">
            <a:avLst/>
          </a:prstGeom>
        </p:spPr>
        <p:txBody>
          <a:bodyPr vert="horz" lIns="114949" tIns="57475" rIns="114949" bIns="57475" rtlCol="0" anchor="ctr"/>
          <a:lstStyle>
            <a:lvl1pPr algn="l">
              <a:defRPr sz="1500">
                <a:solidFill>
                  <a:schemeClr val="tx1">
                    <a:tint val="75000"/>
                  </a:schemeClr>
                </a:solidFill>
              </a:defRPr>
            </a:lvl1pPr>
          </a:lstStyle>
          <a:p>
            <a:fld id="{39C8B9C1-1862-4FFC-A527-3308E549BC7F}" type="datetimeFigureOut">
              <a:rPr lang="en-US" smtClean="0"/>
              <a:t>15/3/2023</a:t>
            </a:fld>
            <a:endParaRPr lang="en-US"/>
          </a:p>
        </p:txBody>
      </p:sp>
      <p:sp>
        <p:nvSpPr>
          <p:cNvPr id="5" name="Footer Placeholder 4"/>
          <p:cNvSpPr>
            <a:spLocks noGrp="1"/>
          </p:cNvSpPr>
          <p:nvPr>
            <p:ph type="ftr" sz="quarter" idx="3"/>
          </p:nvPr>
        </p:nvSpPr>
        <p:spPr>
          <a:xfrm>
            <a:off x="4089083" y="7203865"/>
            <a:ext cx="4166235" cy="413808"/>
          </a:xfrm>
          <a:prstGeom prst="rect">
            <a:avLst/>
          </a:prstGeom>
        </p:spPr>
        <p:txBody>
          <a:bodyPr vert="horz" lIns="114949" tIns="57475" rIns="114949" bIns="57475"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8233" y="7203865"/>
            <a:ext cx="2777490" cy="413808"/>
          </a:xfrm>
          <a:prstGeom prst="rect">
            <a:avLst/>
          </a:prstGeom>
        </p:spPr>
        <p:txBody>
          <a:bodyPr vert="horz" lIns="114949" tIns="57475" rIns="114949" bIns="57475" rtlCol="0" anchor="ctr"/>
          <a:lstStyle>
            <a:lvl1pPr algn="r">
              <a:defRPr sz="1500">
                <a:solidFill>
                  <a:schemeClr val="tx1">
                    <a:tint val="75000"/>
                  </a:schemeClr>
                </a:solidFill>
              </a:defRPr>
            </a:lvl1pPr>
          </a:lstStyle>
          <a:p>
            <a:fld id="{C01EDB65-3A6F-47CA-9F8D-B49A4AB1C7B5}" type="slidenum">
              <a:rPr lang="en-US" smtClean="0"/>
              <a:t>‹#›</a:t>
            </a:fld>
            <a:endParaRPr lang="en-US"/>
          </a:p>
        </p:txBody>
      </p:sp>
    </p:spTree>
    <p:extLst>
      <p:ext uri="{BB962C8B-B14F-4D97-AF65-F5344CB8AC3E}">
        <p14:creationId xmlns:p14="http://schemas.microsoft.com/office/powerpoint/2010/main" val="2416206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149492" rtl="0" eaLnBrk="1" latinLnBrk="0" hangingPunct="1">
        <a:lnSpc>
          <a:spcPct val="90000"/>
        </a:lnSpc>
        <a:spcBef>
          <a:spcPct val="0"/>
        </a:spcBef>
        <a:buNone/>
        <a:defRPr sz="5500" kern="1200">
          <a:solidFill>
            <a:schemeClr val="tx1"/>
          </a:solidFill>
          <a:latin typeface="+mj-lt"/>
          <a:ea typeface="+mj-ea"/>
          <a:cs typeface="+mj-cs"/>
        </a:defRPr>
      </a:lvl1pPr>
    </p:titleStyle>
    <p:bodyStyle>
      <a:lvl1pPr marL="287373" indent="-287373" algn="l" defTabSz="1149492" rtl="0" eaLnBrk="1" latinLnBrk="0" hangingPunct="1">
        <a:lnSpc>
          <a:spcPct val="90000"/>
        </a:lnSpc>
        <a:spcBef>
          <a:spcPts val="1257"/>
        </a:spcBef>
        <a:buFont typeface="Arial" panose="020B0604020202020204" pitchFamily="34" charset="0"/>
        <a:buChar char="•"/>
        <a:defRPr sz="3500" kern="1200">
          <a:solidFill>
            <a:schemeClr val="tx1"/>
          </a:solidFill>
          <a:latin typeface="+mn-lt"/>
          <a:ea typeface="+mn-ea"/>
          <a:cs typeface="+mn-cs"/>
        </a:defRPr>
      </a:lvl1pPr>
      <a:lvl2pPr marL="862119" indent="-287373" algn="l" defTabSz="1149492" rtl="0" eaLnBrk="1" latinLnBrk="0" hangingPunct="1">
        <a:lnSpc>
          <a:spcPct val="90000"/>
        </a:lnSpc>
        <a:spcBef>
          <a:spcPts val="629"/>
        </a:spcBef>
        <a:buFont typeface="Arial" panose="020B0604020202020204" pitchFamily="34" charset="0"/>
        <a:buChar char="•"/>
        <a:defRPr sz="3000" kern="1200">
          <a:solidFill>
            <a:schemeClr val="tx1"/>
          </a:solidFill>
          <a:latin typeface="+mn-lt"/>
          <a:ea typeface="+mn-ea"/>
          <a:cs typeface="+mn-cs"/>
        </a:defRPr>
      </a:lvl2pPr>
      <a:lvl3pPr marL="1436865" indent="-287373" algn="l" defTabSz="1149492" rtl="0" eaLnBrk="1" latinLnBrk="0" hangingPunct="1">
        <a:lnSpc>
          <a:spcPct val="90000"/>
        </a:lnSpc>
        <a:spcBef>
          <a:spcPts val="629"/>
        </a:spcBef>
        <a:buFont typeface="Arial" panose="020B0604020202020204" pitchFamily="34" charset="0"/>
        <a:buChar char="•"/>
        <a:defRPr sz="2500" kern="1200">
          <a:solidFill>
            <a:schemeClr val="tx1"/>
          </a:solidFill>
          <a:latin typeface="+mn-lt"/>
          <a:ea typeface="+mn-ea"/>
          <a:cs typeface="+mn-cs"/>
        </a:defRPr>
      </a:lvl3pPr>
      <a:lvl4pPr marL="2011611"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4pPr>
      <a:lvl5pPr marL="2586358"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5pPr>
      <a:lvl6pPr marL="3161104"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6pPr>
      <a:lvl7pPr marL="3735850"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7pPr>
      <a:lvl8pPr marL="4310596"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8pPr>
      <a:lvl9pPr marL="4885342"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16923"/>
          <a:stretch/>
        </p:blipFill>
        <p:spPr>
          <a:xfrm>
            <a:off x="0" y="0"/>
            <a:ext cx="12344400" cy="7772400"/>
          </a:xfrm>
          <a:prstGeom prst="rect">
            <a:avLst/>
          </a:prstGeom>
        </p:spPr>
      </p:pic>
      <p:sp>
        <p:nvSpPr>
          <p:cNvPr id="6" name="Rectangle 5"/>
          <p:cNvSpPr/>
          <p:nvPr/>
        </p:nvSpPr>
        <p:spPr>
          <a:xfrm>
            <a:off x="661488" y="2277298"/>
            <a:ext cx="11021424" cy="2287656"/>
          </a:xfrm>
          <a:prstGeom prst="rect">
            <a:avLst/>
          </a:prstGeom>
          <a:noFill/>
        </p:spPr>
        <p:txBody>
          <a:bodyPr wrap="square" lIns="86212" tIns="43106" rIns="86212" bIns="43106">
            <a:spAutoFit/>
          </a:bodyPr>
          <a:lstStyle/>
          <a:p>
            <a:pPr algn="ctr"/>
            <a:r>
              <a:rPr lang="en-US" sz="75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Bài 1</a:t>
            </a:r>
          </a:p>
          <a:p>
            <a:pPr algn="ctr"/>
            <a:r>
              <a:rPr lang="en-US" sz="68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KIẾN VÀ CHIM BỒ CÂU</a:t>
            </a:r>
          </a:p>
        </p:txBody>
      </p:sp>
    </p:spTree>
    <p:extLst>
      <p:ext uri="{BB962C8B-B14F-4D97-AF65-F5344CB8AC3E}">
        <p14:creationId xmlns:p14="http://schemas.microsoft.com/office/powerpoint/2010/main" val="2627785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0" y="1205724"/>
            <a:ext cx="3568182" cy="731626"/>
          </a:xfrm>
          <a:prstGeom prst="rect">
            <a:avLst/>
          </a:prstGeom>
        </p:spPr>
        <p:txBody>
          <a:bodyPr wrap="square" lIns="114949" tIns="57475" rIns="114949" bIns="57475">
            <a:spAutoFit/>
          </a:bodyPr>
          <a:lstStyle/>
          <a:p>
            <a:pPr algn="ctr"/>
            <a:r>
              <a:rPr lang="en-US" altLang="zh-CN" sz="40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rPr>
              <a:t>vùng vẫy:</a:t>
            </a:r>
            <a:endParaRPr lang="zh-CN" altLang="en-US" sz="4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3092649" y="1288768"/>
            <a:ext cx="8081604" cy="1193291"/>
          </a:xfrm>
          <a:prstGeom prst="rect">
            <a:avLst/>
          </a:prstGeom>
        </p:spPr>
        <p:txBody>
          <a:bodyPr wrap="square" lIns="114949" tIns="57475" rIns="114949" bIns="57475">
            <a:spAutoFit/>
          </a:bodyPr>
          <a:lstStyle/>
          <a:p>
            <a:pPr algn="just"/>
            <a:r>
              <a:rPr lang="en-US" altLang="zh-CN" sz="3500" b="1">
                <a:latin typeface="UVnAvant-Narrow" panose="020B0500000000000000" pitchFamily="34" charset="0"/>
                <a:ea typeface="UVnAvant-Narrow" panose="020B0500000000000000" pitchFamily="34" charset="0"/>
                <a:cs typeface="UVnAvant-Narrow" panose="020B0500000000000000" pitchFamily="34" charset="0"/>
                <a:sym typeface="+mn-lt"/>
              </a:rPr>
              <a:t>Hoạt động liên tiếp để thoát khỏi một tình trạng nào đó.</a:t>
            </a:r>
            <a:endParaRPr lang="zh-CN" altLang="en-US" sz="3500" b="1" dirty="0">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4" name="矩形 8"/>
          <p:cNvSpPr/>
          <p:nvPr/>
        </p:nvSpPr>
        <p:spPr>
          <a:xfrm>
            <a:off x="-1" y="2426572"/>
            <a:ext cx="3568182" cy="731626"/>
          </a:xfrm>
          <a:prstGeom prst="rect">
            <a:avLst/>
          </a:prstGeom>
        </p:spPr>
        <p:txBody>
          <a:bodyPr wrap="square" lIns="114949" tIns="57475" rIns="114949" bIns="57475">
            <a:spAutoFit/>
          </a:bodyPr>
          <a:lstStyle/>
          <a:p>
            <a:pPr algn="ctr"/>
            <a:r>
              <a:rPr lang="en-US" altLang="zh-CN" sz="40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rPr>
              <a:t>nhanh trí:</a:t>
            </a:r>
            <a:endParaRPr lang="zh-CN" altLang="en-US" sz="4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5" name="矩形 8"/>
          <p:cNvSpPr/>
          <p:nvPr/>
        </p:nvSpPr>
        <p:spPr>
          <a:xfrm>
            <a:off x="3079789" y="2498820"/>
            <a:ext cx="8081604" cy="654682"/>
          </a:xfrm>
          <a:prstGeom prst="rect">
            <a:avLst/>
          </a:prstGeom>
        </p:spPr>
        <p:txBody>
          <a:bodyPr wrap="square" lIns="114949" tIns="57475" rIns="114949" bIns="57475">
            <a:spAutoFit/>
          </a:bodyPr>
          <a:lstStyle/>
          <a:p>
            <a:pPr algn="just"/>
            <a:r>
              <a:rPr lang="en-US" altLang="zh-CN" sz="3500" b="1">
                <a:latin typeface="UVnAvant-Narrow" panose="020B0500000000000000" pitchFamily="34" charset="0"/>
                <a:ea typeface="UVnAvant-Narrow" panose="020B0500000000000000" pitchFamily="34" charset="0"/>
                <a:cs typeface="UVnAvant-Narrow" panose="020B0500000000000000" pitchFamily="34" charset="0"/>
                <a:sym typeface="+mn-lt"/>
              </a:rPr>
              <a:t>Suy nghĩ nhanh, ứng phó nhanh.</a:t>
            </a:r>
            <a:endParaRPr lang="zh-CN" altLang="en-US" sz="3500" b="1" dirty="0">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6" name="矩形 8"/>
          <p:cNvSpPr/>
          <p:nvPr/>
        </p:nvSpPr>
        <p:spPr>
          <a:xfrm>
            <a:off x="12859" y="3227347"/>
            <a:ext cx="3568182" cy="731626"/>
          </a:xfrm>
          <a:prstGeom prst="rect">
            <a:avLst/>
          </a:prstGeom>
        </p:spPr>
        <p:txBody>
          <a:bodyPr wrap="square" lIns="114949" tIns="57475" rIns="114949" bIns="57475">
            <a:spAutoFit/>
          </a:bodyPr>
          <a:lstStyle/>
          <a:p>
            <a:pPr algn="ctr"/>
            <a:r>
              <a:rPr lang="en-US" altLang="zh-CN" sz="4000" b="1">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rPr>
              <a:t>thợ săn:</a:t>
            </a:r>
            <a:endParaRPr lang="zh-CN" altLang="en-US" sz="4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7" name="矩形 8"/>
          <p:cNvSpPr/>
          <p:nvPr/>
        </p:nvSpPr>
        <p:spPr>
          <a:xfrm>
            <a:off x="3092649" y="3299596"/>
            <a:ext cx="8081604" cy="1193291"/>
          </a:xfrm>
          <a:prstGeom prst="rect">
            <a:avLst/>
          </a:prstGeom>
        </p:spPr>
        <p:txBody>
          <a:bodyPr wrap="square" lIns="114949" tIns="57475" rIns="114949" bIns="57475">
            <a:spAutoFit/>
          </a:bodyPr>
          <a:lstStyle/>
          <a:p>
            <a:pPr algn="just"/>
            <a:r>
              <a:rPr lang="en-US" altLang="zh-CN" sz="3500" b="1">
                <a:latin typeface="UVnAvant-Narrow" panose="020B0500000000000000" pitchFamily="34" charset="0"/>
                <a:ea typeface="UVnAvant-Narrow" panose="020B0500000000000000" pitchFamily="34" charset="0"/>
                <a:cs typeface="UVnAvant-Narrow" panose="020B0500000000000000" pitchFamily="34" charset="0"/>
                <a:sym typeface="+mn-lt"/>
              </a:rPr>
              <a:t>Người chuyên làm nghề săn bắn thú rừng và chim.</a:t>
            </a:r>
            <a:endParaRPr lang="zh-CN" altLang="en-US" sz="3500" b="1" dirty="0">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Tree>
    <p:extLst>
      <p:ext uri="{BB962C8B-B14F-4D97-AF65-F5344CB8AC3E}">
        <p14:creationId xmlns:p14="http://schemas.microsoft.com/office/powerpoint/2010/main" val="65384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9"/>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9"/>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161895"/>
            <a:ext cx="11482622" cy="731626"/>
          </a:xfrm>
          <a:prstGeom prst="rect">
            <a:avLst/>
          </a:prstGeom>
        </p:spPr>
        <p:txBody>
          <a:bodyPr wrap="square" lIns="114949" tIns="57475" rIns="114949" bIns="57475">
            <a:spAutoFit/>
          </a:bodyPr>
          <a:lstStyle/>
          <a:p>
            <a:pPr algn="ctr"/>
            <a:r>
              <a:rPr lang="en-US" altLang="zh-C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 và chim bồ câu</a:t>
            </a:r>
            <a:endParaRPr lang="zh-CN" altLang="en-US" sz="4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430890" y="872635"/>
            <a:ext cx="10910527" cy="6579380"/>
          </a:xfrm>
          <a:prstGeom prst="rect">
            <a:avLst/>
          </a:prstGeom>
        </p:spPr>
        <p:txBody>
          <a:bodyPr wrap="square" lIns="114949" tIns="57475" rIns="114949" bIns="57475">
            <a:spAutoFit/>
          </a:bodyPr>
          <a:lstStyle/>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sym typeface="+mn-lt"/>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con kiến không may bị rơi xuống nước. Nó vùng vẫy và la lên:</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Bồ câu tìm đến chỗ kiến, cảm động nói: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Cảm ơn cậu đã cứu tớ.</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Kiến đáp:</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p:txBody>
      </p:sp>
      <p:sp>
        <p:nvSpPr>
          <p:cNvPr id="4" name="矩形 8"/>
          <p:cNvSpPr/>
          <p:nvPr/>
        </p:nvSpPr>
        <p:spPr>
          <a:xfrm>
            <a:off x="7599521" y="7145079"/>
            <a:ext cx="4313990" cy="577737"/>
          </a:xfrm>
          <a:prstGeom prst="rect">
            <a:avLst/>
          </a:prstGeom>
        </p:spPr>
        <p:txBody>
          <a:bodyPr wrap="square" lIns="114949" tIns="57475" rIns="114949" bIns="57475">
            <a:spAutoFit/>
          </a:bodyPr>
          <a:lstStyle/>
          <a:p>
            <a:pPr algn="ctr"/>
            <a:r>
              <a:rPr lang="en-US" sz="3000">
                <a:solidFill>
                  <a:srgbClr val="0000FF"/>
                </a:solidFill>
              </a:rPr>
              <a:t>(</a:t>
            </a:r>
            <a:r>
              <a:rPr lang="en-US" sz="3000" i="1">
                <a:solidFill>
                  <a:srgbClr val="0000FF"/>
                </a:solidFill>
              </a:rPr>
              <a:t>Theo </a:t>
            </a:r>
            <a:r>
              <a:rPr lang="en-US" sz="3000">
                <a:solidFill>
                  <a:srgbClr val="0000FF"/>
                </a:solidFill>
              </a:rPr>
              <a:t>Ê-dốp)</a:t>
            </a:r>
            <a:endParaRPr lang="zh-CN" altLang="en-US" sz="3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Tree>
    <p:extLst>
      <p:ext uri="{BB962C8B-B14F-4D97-AF65-F5344CB8AC3E}">
        <p14:creationId xmlns:p14="http://schemas.microsoft.com/office/powerpoint/2010/main" val="3864697193"/>
      </p:ext>
    </p:extLst>
  </p:cSld>
  <p:clrMapOvr>
    <a:masterClrMapping/>
  </p:clrMapOvr>
  <mc:AlternateContent xmlns:mc="http://schemas.openxmlformats.org/markup-compatibility/2006" xmlns:p14="http://schemas.microsoft.com/office/powerpoint/2010/main">
    <mc:Choice Requires="p14">
      <p:transition p14:dur="10" advTm="1000"/>
    </mc:Choice>
    <mc:Fallback xmlns="">
      <p:transition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left)">
                                      <p:cBhvr>
                                        <p:cTn id="10" dur="10"/>
                                        <p:tgtEl>
                                          <p:spTgt spid="3"/>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1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
        <p:nvSpPr>
          <p:cNvPr id="4" name="Rectangle 3"/>
          <p:cNvSpPr/>
          <p:nvPr/>
        </p:nvSpPr>
        <p:spPr>
          <a:xfrm>
            <a:off x="1824999" y="2822926"/>
            <a:ext cx="8724853" cy="1670344"/>
          </a:xfrm>
          <a:prstGeom prst="rect">
            <a:avLst/>
          </a:prstGeom>
          <a:noFill/>
        </p:spPr>
        <p:txBody>
          <a:bodyPr wrap="none" lIns="114949" tIns="57475" rIns="114949" bIns="57475">
            <a:spAutoFit/>
          </a:bodyPr>
          <a:lstStyle/>
          <a:p>
            <a:pPr algn="ctr"/>
            <a:r>
              <a:rPr lang="en-US" sz="10100" b="1">
                <a:ln w="9525">
                  <a:solidFill>
                    <a:schemeClr val="bg1"/>
                  </a:solidFill>
                  <a:prstDash val="solid"/>
                </a:ln>
                <a:solidFill>
                  <a:srgbClr val="0000FF"/>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Trả lời câu hỏi</a:t>
            </a:r>
          </a:p>
        </p:txBody>
      </p:sp>
    </p:spTree>
    <p:extLst>
      <p:ext uri="{BB962C8B-B14F-4D97-AF65-F5344CB8AC3E}">
        <p14:creationId xmlns:p14="http://schemas.microsoft.com/office/powerpoint/2010/main" val="350318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60"/>
            <a:ext cx="12344400" cy="7772400"/>
          </a:xfrm>
          <a:prstGeom prst="rect">
            <a:avLst/>
          </a:prstGeom>
        </p:spPr>
      </p:pic>
      <p:sp>
        <p:nvSpPr>
          <p:cNvPr id="4" name="Rectangle 3">
            <a:extLst>
              <a:ext uri="{FF2B5EF4-FFF2-40B4-BE49-F238E27FC236}">
                <a16:creationId xmlns:a16="http://schemas.microsoft.com/office/drawing/2014/main" xmlns="" id="{F3AE2D3B-8A66-4D37-9F98-E5BC3B6825E5}"/>
              </a:ext>
            </a:extLst>
          </p:cNvPr>
          <p:cNvSpPr/>
          <p:nvPr/>
        </p:nvSpPr>
        <p:spPr>
          <a:xfrm>
            <a:off x="449396" y="1744698"/>
            <a:ext cx="10874313" cy="633325"/>
          </a:xfrm>
          <a:prstGeom prst="rect">
            <a:avLst/>
          </a:prstGeom>
        </p:spPr>
        <p:txBody>
          <a:bodyPr wrap="square" lIns="93799" tIns="46900" rIns="93799" bIns="46900">
            <a:spAutoFit/>
          </a:bodyPr>
          <a:lstStyle/>
          <a:p>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Bồ câu đã làm gì để cứu kiến</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5" name="Rectangle 4">
            <a:extLst>
              <a:ext uri="{FF2B5EF4-FFF2-40B4-BE49-F238E27FC236}">
                <a16:creationId xmlns:a16="http://schemas.microsoft.com/office/drawing/2014/main" xmlns="" id="{0D5412BB-5903-408F-9691-A062A2CB8E86}"/>
              </a:ext>
            </a:extLst>
          </p:cNvPr>
          <p:cNvSpPr/>
          <p:nvPr/>
        </p:nvSpPr>
        <p:spPr>
          <a:xfrm>
            <a:off x="995028" y="2307633"/>
            <a:ext cx="10881608" cy="1171934"/>
          </a:xfrm>
          <a:prstGeom prst="rect">
            <a:avLst/>
          </a:prstGeom>
        </p:spPr>
        <p:txBody>
          <a:bodyPr wrap="square" lIns="93799" tIns="46900" rIns="93799" bIns="46900">
            <a:spAutoFit/>
          </a:bodyPr>
          <a:lstStyle/>
          <a:p>
            <a:r>
              <a:rPr lang="en-US" sz="350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Bồ câu nhanh trí nhặt một chiếc lá thả xuống nước để cứu kiến.</a:t>
            </a:r>
            <a:endParaRPr lang="en-US" sz="3500"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6" name="Rectangle 5">
            <a:extLst>
              <a:ext uri="{FF2B5EF4-FFF2-40B4-BE49-F238E27FC236}">
                <a16:creationId xmlns:a16="http://schemas.microsoft.com/office/drawing/2014/main" xmlns="" id="{F3AE2D3B-8A66-4D37-9F98-E5BC3B6825E5}"/>
              </a:ext>
            </a:extLst>
          </p:cNvPr>
          <p:cNvSpPr/>
          <p:nvPr/>
        </p:nvSpPr>
        <p:spPr>
          <a:xfrm>
            <a:off x="487971" y="3423675"/>
            <a:ext cx="10874313" cy="633325"/>
          </a:xfrm>
          <a:prstGeom prst="rect">
            <a:avLst/>
          </a:prstGeom>
        </p:spPr>
        <p:txBody>
          <a:bodyPr wrap="square" lIns="93799" tIns="46900" rIns="93799" bIns="46900">
            <a:spAutoFit/>
          </a:bodyPr>
          <a:lstStyle/>
          <a:p>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b</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Kiến đã làm gì để cứu bồ câu</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7" name="Rectangle 6">
            <a:extLst>
              <a:ext uri="{FF2B5EF4-FFF2-40B4-BE49-F238E27FC236}">
                <a16:creationId xmlns:a16="http://schemas.microsoft.com/office/drawing/2014/main" xmlns="" id="{0D5412BB-5903-408F-9691-A062A2CB8E86}"/>
              </a:ext>
            </a:extLst>
          </p:cNvPr>
          <p:cNvSpPr/>
          <p:nvPr/>
        </p:nvSpPr>
        <p:spPr>
          <a:xfrm>
            <a:off x="995028" y="3997405"/>
            <a:ext cx="10367256" cy="633325"/>
          </a:xfrm>
          <a:prstGeom prst="rect">
            <a:avLst/>
          </a:prstGeom>
        </p:spPr>
        <p:txBody>
          <a:bodyPr wrap="square" lIns="93799" tIns="46900" rIns="93799" bIns="46900">
            <a:spAutoFit/>
          </a:bodyPr>
          <a:lstStyle/>
          <a:p>
            <a:r>
              <a:rPr lang="en-US" sz="350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Kiến bò đến cắn vào chân người thợ săn.</a:t>
            </a:r>
            <a:endParaRPr lang="en-US" sz="3500"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8" name="Rectangle 7">
            <a:extLst>
              <a:ext uri="{FF2B5EF4-FFF2-40B4-BE49-F238E27FC236}">
                <a16:creationId xmlns:a16="http://schemas.microsoft.com/office/drawing/2014/main" xmlns="" id="{F3AE2D3B-8A66-4D37-9F98-E5BC3B6825E5}"/>
              </a:ext>
            </a:extLst>
          </p:cNvPr>
          <p:cNvSpPr/>
          <p:nvPr/>
        </p:nvSpPr>
        <p:spPr>
          <a:xfrm>
            <a:off x="552261" y="4688600"/>
            <a:ext cx="11324375" cy="633325"/>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Em đã học được điều gì từ câu chuyện này</a:t>
            </a:r>
            <a:r>
              <a:rPr lang="vi-VN"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9" name="Rectangle 8">
            <a:extLst>
              <a:ext uri="{FF2B5EF4-FFF2-40B4-BE49-F238E27FC236}">
                <a16:creationId xmlns:a16="http://schemas.microsoft.com/office/drawing/2014/main" xmlns="" id="{0D5412BB-5903-408F-9691-A062A2CB8E86}"/>
              </a:ext>
            </a:extLst>
          </p:cNvPr>
          <p:cNvSpPr/>
          <p:nvPr/>
        </p:nvSpPr>
        <p:spPr>
          <a:xfrm>
            <a:off x="1059319" y="5262330"/>
            <a:ext cx="10367256" cy="1171934"/>
          </a:xfrm>
          <a:prstGeom prst="rect">
            <a:avLst/>
          </a:prstGeom>
        </p:spPr>
        <p:txBody>
          <a:bodyPr wrap="square" lIns="93799" tIns="46900" rIns="93799" bIns="46900">
            <a:spAutoFit/>
          </a:bodyPr>
          <a:lstStyle/>
          <a:p>
            <a:r>
              <a:rPr lang="en-US" sz="3500">
                <a:solidFill>
                  <a:srgbClr val="FF0000"/>
                </a:solidFill>
                <a:latin typeface="UVnAvant-Narrow" panose="020B0500000000000000" pitchFamily="34" charset="0"/>
                <a:ea typeface="UVnAvant-Narrow" panose="020B0500000000000000" pitchFamily="34" charset="0"/>
                <a:cs typeface="UVnAvant-Narrow" panose="020B0500000000000000" pitchFamily="34" charset="0"/>
              </a:rPr>
              <a:t>Trong cuộc sống hằng ngày cần giúp đỡ nhau, nhất là khi người khác gặp hoạn nạn.</a:t>
            </a:r>
            <a:endParaRPr lang="en-US" sz="3500"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582455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 fill="hold"/>
                                        <p:tgtEl>
                                          <p:spTgt spid="4"/>
                                        </p:tgtEl>
                                        <p:attrNameLst>
                                          <p:attrName>ppt_x</p:attrName>
                                        </p:attrNameLst>
                                      </p:cBhvr>
                                      <p:tavLst>
                                        <p:tav tm="0">
                                          <p:val>
                                            <p:strVal val="#ppt_x"/>
                                          </p:val>
                                        </p:tav>
                                        <p:tav tm="100000">
                                          <p:val>
                                            <p:strVal val="#ppt_x"/>
                                          </p:val>
                                        </p:tav>
                                      </p:tavLst>
                                    </p:anim>
                                    <p:anim calcmode="lin" valueType="num">
                                      <p:cBhvr additive="base">
                                        <p:cTn id="8" dur="1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 fill="hold"/>
                                        <p:tgtEl>
                                          <p:spTgt spid="5"/>
                                        </p:tgtEl>
                                        <p:attrNameLst>
                                          <p:attrName>ppt_x</p:attrName>
                                        </p:attrNameLst>
                                      </p:cBhvr>
                                      <p:tavLst>
                                        <p:tav tm="0">
                                          <p:val>
                                            <p:strVal val="#ppt_x"/>
                                          </p:val>
                                        </p:tav>
                                        <p:tav tm="100000">
                                          <p:val>
                                            <p:strVal val="#ppt_x"/>
                                          </p:val>
                                        </p:tav>
                                      </p:tavLst>
                                    </p:anim>
                                    <p:anim calcmode="lin" valueType="num">
                                      <p:cBhvr additive="base">
                                        <p:cTn id="14" dur="1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 fill="hold"/>
                                        <p:tgtEl>
                                          <p:spTgt spid="6"/>
                                        </p:tgtEl>
                                        <p:attrNameLst>
                                          <p:attrName>ppt_x</p:attrName>
                                        </p:attrNameLst>
                                      </p:cBhvr>
                                      <p:tavLst>
                                        <p:tav tm="0">
                                          <p:val>
                                            <p:strVal val="#ppt_x"/>
                                          </p:val>
                                        </p:tav>
                                        <p:tav tm="100000">
                                          <p:val>
                                            <p:strVal val="#ppt_x"/>
                                          </p:val>
                                        </p:tav>
                                      </p:tavLst>
                                    </p:anim>
                                    <p:anim calcmode="lin" valueType="num">
                                      <p:cBhvr additive="base">
                                        <p:cTn id="20" dur="1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10" fill="hold"/>
                                        <p:tgtEl>
                                          <p:spTgt spid="7"/>
                                        </p:tgtEl>
                                        <p:attrNameLst>
                                          <p:attrName>ppt_x</p:attrName>
                                        </p:attrNameLst>
                                      </p:cBhvr>
                                      <p:tavLst>
                                        <p:tav tm="0">
                                          <p:val>
                                            <p:strVal val="#ppt_x"/>
                                          </p:val>
                                        </p:tav>
                                        <p:tav tm="100000">
                                          <p:val>
                                            <p:strVal val="#ppt_x"/>
                                          </p:val>
                                        </p:tav>
                                      </p:tavLst>
                                    </p:anim>
                                    <p:anim calcmode="lin" valueType="num">
                                      <p:cBhvr additive="base">
                                        <p:cTn id="26" dur="1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10" fill="hold"/>
                                        <p:tgtEl>
                                          <p:spTgt spid="8"/>
                                        </p:tgtEl>
                                        <p:attrNameLst>
                                          <p:attrName>ppt_x</p:attrName>
                                        </p:attrNameLst>
                                      </p:cBhvr>
                                      <p:tavLst>
                                        <p:tav tm="0">
                                          <p:val>
                                            <p:strVal val="#ppt_x"/>
                                          </p:val>
                                        </p:tav>
                                        <p:tav tm="100000">
                                          <p:val>
                                            <p:strVal val="#ppt_x"/>
                                          </p:val>
                                        </p:tav>
                                      </p:tavLst>
                                    </p:anim>
                                    <p:anim calcmode="lin" valueType="num">
                                      <p:cBhvr additive="base">
                                        <p:cTn id="32" dur="1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10" fill="hold"/>
                                        <p:tgtEl>
                                          <p:spTgt spid="9"/>
                                        </p:tgtEl>
                                        <p:attrNameLst>
                                          <p:attrName>ppt_x</p:attrName>
                                        </p:attrNameLst>
                                      </p:cBhvr>
                                      <p:tavLst>
                                        <p:tav tm="0">
                                          <p:val>
                                            <p:strVal val="#ppt_x"/>
                                          </p:val>
                                        </p:tav>
                                        <p:tav tm="100000">
                                          <p:val>
                                            <p:strVal val="#ppt_x"/>
                                          </p:val>
                                        </p:tav>
                                      </p:tavLst>
                                    </p:anim>
                                    <p:anim calcmode="lin" valueType="num">
                                      <p:cBhvr additive="base">
                                        <p:cTn id="38" dur="1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ITTran\Downloads\tu the viet - chu Thao ve.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5591" t="13448" r="17286" b="13793"/>
          <a:stretch/>
        </p:blipFill>
        <p:spPr bwMode="auto">
          <a:xfrm>
            <a:off x="8538210" y="5699761"/>
            <a:ext cx="3451078" cy="178378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t="24472"/>
          <a:stretch>
            <a:fillRect/>
          </a:stretch>
        </p:blipFill>
        <p:spPr bwMode="auto">
          <a:xfrm>
            <a:off x="78761" y="2819296"/>
            <a:ext cx="12265640" cy="2997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18" descr="http://www.cbe.com.vn/upload_file/Tap-viet,-tap-1-(B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27072" y="322051"/>
            <a:ext cx="2414231" cy="2266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272309" y="2988518"/>
            <a:ext cx="11878454" cy="2088433"/>
          </a:xfrm>
          <a:prstGeom prst="rect">
            <a:avLst/>
          </a:prstGeom>
        </p:spPr>
        <p:txBody>
          <a:bodyPr wrap="square" lIns="96561" tIns="48280" rIns="96561" bIns="48280">
            <a:spAutoFit/>
          </a:bodyPr>
          <a:lstStyle/>
          <a:p>
            <a:pPr>
              <a:lnSpc>
                <a:spcPct val="150000"/>
              </a:lnSpc>
              <a:spcBef>
                <a:spcPts val="1800"/>
              </a:spcBef>
              <a:spcAft>
                <a:spcPts val="1800"/>
              </a:spcAft>
              <a:defRPr/>
            </a:pPr>
            <a:r>
              <a:rPr lang="en-US" sz="4500" b="1" kern="0">
                <a:solidFill>
                  <a:srgbClr val="000000">
                    <a:lumMod val="95000"/>
                    <a:lumOff val="5000"/>
                  </a:srgbClr>
                </a:solidFill>
                <a:latin typeface="HP001 4 hang 1 ô ly" panose="020B0603050302020204" pitchFamily="34" charset="0"/>
              </a:rPr>
              <a:t>  Kiến bò đến chỗ người thợ săn và cắn vào chân anh ta.</a:t>
            </a:r>
            <a:endParaRPr lang="vi-VN" sz="4500" kern="0" dirty="0">
              <a:solidFill>
                <a:sysClr val="windowText" lastClr="000000"/>
              </a:solidFill>
            </a:endParaRPr>
          </a:p>
        </p:txBody>
      </p:sp>
      <p:sp>
        <p:nvSpPr>
          <p:cNvPr id="6" name="Title 1"/>
          <p:cNvSpPr txBox="1">
            <a:spLocks/>
          </p:cNvSpPr>
          <p:nvPr/>
        </p:nvSpPr>
        <p:spPr bwMode="auto">
          <a:xfrm>
            <a:off x="144661" y="1561678"/>
            <a:ext cx="9116854" cy="1270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61" tIns="48280" rIns="96561" bIns="48280" anchor="ctr"/>
          <a:lstStyle>
            <a:lvl1pPr>
              <a:lnSpc>
                <a:spcPct val="90000"/>
              </a:lnSpc>
              <a:spcBef>
                <a:spcPts val="1000"/>
              </a:spcBef>
              <a:buFont typeface="Arial" charset="0"/>
              <a:buChar char="•"/>
              <a:defRPr sz="2800">
                <a:solidFill>
                  <a:schemeClr val="tx1"/>
                </a:solidFill>
                <a:latin typeface="Calibri" pitchFamily="34" charset="0"/>
              </a:defRPr>
            </a:lvl1pPr>
            <a:lvl2pPr marL="685800" indent="-22860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sz="2000">
                <a:solidFill>
                  <a:schemeClr val="tx1"/>
                </a:solidFill>
                <a:latin typeface="Calibri" pitchFamily="34" charset="0"/>
              </a:defRPr>
            </a:lvl4pPr>
            <a:lvl5pPr marL="2057400" indent="-228600">
              <a:lnSpc>
                <a:spcPct val="90000"/>
              </a:lnSpc>
              <a:spcBef>
                <a:spcPts val="500"/>
              </a:spcBef>
              <a:buFont typeface="Arial" charset="0"/>
              <a:buChar char="•"/>
              <a:defRPr sz="2000">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sz="2000">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sz="2000">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sz="2000">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sz="2000">
                <a:solidFill>
                  <a:schemeClr val="tx1"/>
                </a:solidFill>
                <a:latin typeface="Calibri" pitchFamily="34" charset="0"/>
              </a:defRPr>
            </a:lvl9pPr>
          </a:lstStyle>
          <a:p>
            <a:pPr eaLnBrk="1" hangingPunct="1">
              <a:lnSpc>
                <a:spcPct val="150000"/>
              </a:lnSpc>
              <a:buFont typeface="Arial" charset="0"/>
              <a:buNone/>
            </a:pPr>
            <a:r>
              <a:rPr lang="en-US" altLang="en-US" b="1">
                <a:latin typeface="UVnAvant-Narrow" pitchFamily="34" charset="0"/>
                <a:cs typeface="UVnAvant-Narrow" pitchFamily="34" charset="0"/>
              </a:rPr>
              <a:t>4. </a:t>
            </a:r>
            <a:r>
              <a:rPr lang="en-US" altLang="vi-VN" b="1">
                <a:latin typeface="UVnAvant-Narrow" pitchFamily="34" charset="0"/>
                <a:cs typeface="UVnAvant-Narrow" pitchFamily="34" charset="0"/>
              </a:rPr>
              <a:t>Viết vào vở câu trả lời cho câu hỏi b ở mục 3</a:t>
            </a:r>
          </a:p>
        </p:txBody>
      </p:sp>
    </p:spTree>
    <p:extLst>
      <p:ext uri="{BB962C8B-B14F-4D97-AF65-F5344CB8AC3E}">
        <p14:creationId xmlns:p14="http://schemas.microsoft.com/office/powerpoint/2010/main" val="3372660272"/>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hông có mô tả."/>
          <p:cNvPicPr>
            <a:picLocks noChangeAspect="1" noChangeArrowheads="1"/>
          </p:cNvPicPr>
          <p:nvPr/>
        </p:nvPicPr>
        <p:blipFill rotWithShape="1">
          <a:blip r:embed="rId2">
            <a:extLst>
              <a:ext uri="{28A0092B-C50C-407E-A947-70E740481C1C}">
                <a14:useLocalDpi xmlns:a14="http://schemas.microsoft.com/office/drawing/2010/main" val="0"/>
              </a:ext>
            </a:extLst>
          </a:blip>
          <a:srcRect t="29757" b="41037"/>
          <a:stretch/>
        </p:blipFill>
        <p:spPr bwMode="auto">
          <a:xfrm>
            <a:off x="0" y="0"/>
            <a:ext cx="12344400" cy="777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575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077B91-2CF7-40F8-853A-FFD898C0CAA0}"/>
              </a:ext>
            </a:extLst>
          </p:cNvPr>
          <p:cNvSpPr>
            <a:spLocks noGrp="1"/>
          </p:cNvSpPr>
          <p:nvPr>
            <p:ph type="title"/>
          </p:nvPr>
        </p:nvSpPr>
        <p:spPr>
          <a:xfrm>
            <a:off x="848678" y="127416"/>
            <a:ext cx="10647045" cy="1581463"/>
          </a:xfrm>
        </p:spPr>
        <p:txBody>
          <a:bodyPr>
            <a:normAutofit fontScale="90000"/>
          </a:bodyPr>
          <a:lstStyle/>
          <a:p>
            <a:pPr algn="ctr"/>
            <a:r>
              <a:rPr lang="vi-VN" sz="3600" b="1" dirty="0"/>
              <a:t/>
            </a:r>
            <a:br>
              <a:rPr lang="vi-VN" sz="3600" b="1" dirty="0"/>
            </a:br>
            <a:r>
              <a:rPr lang="vi-VN" sz="3600" b="1" dirty="0"/>
              <a:t/>
            </a:r>
            <a:br>
              <a:rPr lang="vi-VN" sz="3600" b="1" dirty="0"/>
            </a:br>
            <a:r>
              <a:rPr lang="vi-VN" sz="3600" b="1" dirty="0"/>
              <a:t/>
            </a:r>
            <a:br>
              <a:rPr lang="vi-VN" sz="3600" b="1" dirty="0"/>
            </a:br>
            <a:r>
              <a:rPr lang="vi-VN" sz="3600" b="1"/>
              <a:t/>
            </a:r>
            <a:br>
              <a:rPr lang="vi-VN" sz="3600" b="1"/>
            </a:br>
            <a:r>
              <a:rPr lang="vi-VN" sz="3600" b="1"/>
              <a:t/>
            </a:r>
            <a:br>
              <a:rPr lang="vi-VN" sz="3600" b="1"/>
            </a:br>
            <a:r>
              <a:rPr lang="vi-VN" sz="3600" b="1" smtClean="0"/>
              <a:t>Kiến </a:t>
            </a:r>
            <a:r>
              <a:rPr lang="vi-VN" sz="3600" b="1" dirty="0"/>
              <a:t>và chim bồ câu</a:t>
            </a:r>
            <a:br>
              <a:rPr lang="vi-VN" sz="3600" b="1" dirty="0"/>
            </a:br>
            <a:r>
              <a:rPr lang="vi-VN" sz="3600" b="1" dirty="0"/>
              <a:t/>
            </a:r>
            <a:br>
              <a:rPr lang="vi-VN" sz="3600" b="1" dirty="0"/>
            </a:br>
            <a:r>
              <a:rPr lang="vi-VN" sz="3600" b="1" dirty="0"/>
              <a:t/>
            </a:r>
            <a:br>
              <a:rPr lang="vi-VN" sz="3600" b="1" dirty="0"/>
            </a:br>
            <a:r>
              <a:rPr lang="vi-VN" sz="3600" b="1" dirty="0"/>
              <a:t>                           </a:t>
            </a:r>
            <a:r>
              <a:rPr lang="en-US" sz="6000" dirty="0"/>
              <a:t/>
            </a:r>
            <a:br>
              <a:rPr lang="en-US" sz="6000" dirty="0"/>
            </a:br>
            <a:endParaRPr lang="en-US" dirty="0"/>
          </a:p>
        </p:txBody>
      </p:sp>
      <p:sp>
        <p:nvSpPr>
          <p:cNvPr id="3" name="Content Placeholder 2">
            <a:extLst>
              <a:ext uri="{FF2B5EF4-FFF2-40B4-BE49-F238E27FC236}">
                <a16:creationId xmlns:a16="http://schemas.microsoft.com/office/drawing/2014/main" xmlns="" id="{CC8DBFB3-605F-4BA3-B41E-F0BBACC40926}"/>
              </a:ext>
            </a:extLst>
          </p:cNvPr>
          <p:cNvSpPr>
            <a:spLocks noGrp="1"/>
          </p:cNvSpPr>
          <p:nvPr>
            <p:ph idx="1"/>
          </p:nvPr>
        </p:nvSpPr>
        <p:spPr>
          <a:xfrm>
            <a:off x="848678" y="1708879"/>
            <a:ext cx="10647045" cy="5936105"/>
          </a:xfrm>
        </p:spPr>
        <p:txBody>
          <a:bodyPr>
            <a:noAutofit/>
          </a:bodyPr>
          <a:lstStyle/>
          <a:p>
            <a:pPr marL="0" indent="0" algn="just">
              <a:buNone/>
            </a:pPr>
            <a:r>
              <a:rPr lang="vi-VN" sz="2800" b="1" dirty="0">
                <a:latin typeface="UVnAvant-Narrow" panose="020B0500000000000000" pitchFamily="34" charset="0"/>
                <a:ea typeface="UVnAvant-Narrow" panose="020B0500000000000000" pitchFamily="34" charset="0"/>
                <a:cs typeface="UVnAvant-Narrow" panose="020B0500000000000000" pitchFamily="34" charset="0"/>
              </a:rPr>
              <a:t>     Một con kiến không may bị rơi xuống nước. Nó vùng vẫy và la lên:</a:t>
            </a:r>
          </a:p>
          <a:p>
            <a:pPr marL="0" indent="0" algn="just">
              <a:buNone/>
            </a:pP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2800" b="1" dirty="0">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marL="0" indent="0" algn="just">
              <a:buNone/>
            </a:pP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2800" b="1" dirty="0">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marL="0" indent="0" algn="just">
              <a:buNone/>
            </a:pP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2800" b="1" dirty="0">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marL="0" indent="0" algn="just">
              <a:buNone/>
            </a:pPr>
            <a:r>
              <a:rPr lang="vi-VN" sz="2800" b="1" dirty="0">
                <a:latin typeface="UVnAvant-Narrow" panose="020B0500000000000000" pitchFamily="34" charset="0"/>
                <a:ea typeface="UVnAvant-Narrow" panose="020B0500000000000000" pitchFamily="34" charset="0"/>
                <a:cs typeface="UVnAvant-Narrow" panose="020B0500000000000000" pitchFamily="34" charset="0"/>
              </a:rPr>
              <a:t>    Bồ câu tìm đến chỗ kiến, cảm động nói:</a:t>
            </a: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endParaRPr lang="vi-VN" sz="2800" b="1" dirty="0">
              <a:latin typeface="UVnAvant-Narrow" panose="020B0500000000000000" pitchFamily="34" charset="0"/>
              <a:ea typeface="UVnAvant-Narrow" panose="020B0500000000000000" pitchFamily="34" charset="0"/>
              <a:cs typeface="UVnAvant-Narrow" panose="020B0500000000000000" pitchFamily="34" charset="0"/>
            </a:endParaRPr>
          </a:p>
          <a:p>
            <a:pPr marL="0" indent="0" algn="just">
              <a:buNone/>
            </a:pPr>
            <a:r>
              <a:rPr lang="vi-VN" sz="2800" b="1" dirty="0">
                <a:latin typeface="UVnAvant-Narrow" panose="020B0500000000000000" pitchFamily="34" charset="0"/>
                <a:ea typeface="UVnAvant-Narrow" panose="020B0500000000000000" pitchFamily="34" charset="0"/>
                <a:cs typeface="UVnAvant-Narrow" panose="020B0500000000000000" pitchFamily="34" charset="0"/>
              </a:rPr>
              <a:t>   - Cảm ơn cậu đã cứu tớ.</a:t>
            </a:r>
          </a:p>
          <a:p>
            <a:pPr marL="0" indent="0" algn="just">
              <a:buNone/>
            </a:pP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2800" b="1" dirty="0">
                <a:latin typeface="UVnAvant-Narrow" panose="020B0500000000000000" pitchFamily="34" charset="0"/>
                <a:ea typeface="UVnAvant-Narrow" panose="020B0500000000000000" pitchFamily="34" charset="0"/>
                <a:cs typeface="UVnAvant-Narrow" panose="020B0500000000000000" pitchFamily="34" charset="0"/>
              </a:rPr>
              <a:t>Kiến đáp:</a:t>
            </a:r>
          </a:p>
          <a:p>
            <a:pPr marL="0" indent="0" algn="just">
              <a:buNone/>
            </a:pP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2800" b="1" dirty="0">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marL="0" indent="0" algn="just">
              <a:buNone/>
            </a:pPr>
            <a:r>
              <a:rPr lang="en-US" sz="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2800" b="1" dirty="0">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a:p>
            <a:pPr marL="0" indent="0" algn="just">
              <a:buNone/>
            </a:pPr>
            <a:endParaRPr lang="en-US" sz="2800" dirty="0"/>
          </a:p>
        </p:txBody>
      </p:sp>
    </p:spTree>
    <p:extLst>
      <p:ext uri="{BB962C8B-B14F-4D97-AF65-F5344CB8AC3E}">
        <p14:creationId xmlns:p14="http://schemas.microsoft.com/office/powerpoint/2010/main" val="404365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461030-6FC4-46D7-B87E-7F061CF3AEBC}"/>
              </a:ext>
            </a:extLst>
          </p:cNvPr>
          <p:cNvSpPr>
            <a:spLocks noGrp="1"/>
          </p:cNvSpPr>
          <p:nvPr>
            <p:ph type="title"/>
          </p:nvPr>
        </p:nvSpPr>
        <p:spPr>
          <a:xfrm>
            <a:off x="848678" y="194870"/>
            <a:ext cx="10647045" cy="1169235"/>
          </a:xfrm>
        </p:spPr>
        <p:txBody>
          <a:bodyPr>
            <a:normAutofit fontScale="90000"/>
          </a:bodyPr>
          <a:lstStyle/>
          <a:p>
            <a:r>
              <a:rPr lang="vi-VN"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và</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chim</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bồ</a:t>
            </a:r>
            <a:r>
              <a:rPr lang="en-US" altLang="zh-CN" sz="6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 </a:t>
            </a:r>
            <a:r>
              <a:rPr lang="en-US" altLang="zh-CN" sz="6000" b="1" dirty="0" err="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câu</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34EA2DFF-0588-49E3-9AC1-0D548FD4A11B}"/>
              </a:ext>
            </a:extLst>
          </p:cNvPr>
          <p:cNvSpPr>
            <a:spLocks noGrp="1"/>
          </p:cNvSpPr>
          <p:nvPr>
            <p:ph idx="1"/>
          </p:nvPr>
        </p:nvSpPr>
        <p:spPr>
          <a:xfrm>
            <a:off x="848678" y="914811"/>
            <a:ext cx="10647045" cy="6790130"/>
          </a:xfrm>
        </p:spPr>
        <p:txBody>
          <a:bodyPr>
            <a:normAutofit fontScale="25000" lnSpcReduction="20000"/>
          </a:bodyPr>
          <a:lstStyle/>
          <a:p>
            <a:pPr algn="just"/>
            <a:r>
              <a:rPr lang="en-US" sz="3600" b="1" dirty="0">
                <a:latin typeface="UVnAvant-Narrow" panose="020B0500000000000000" pitchFamily="34" charset="0"/>
                <a:ea typeface="UVnAvant-Narrow" panose="020B0500000000000000" pitchFamily="34" charset="0"/>
                <a:cs typeface="UVnAvant-Narrow" panose="020B0500000000000000" pitchFamily="34" charset="0"/>
                <a:sym typeface="+mn-lt"/>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Một con kiến không may bị rơi xuống nước. Nó vùng vẫy và la lên:</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Bồ câu tìm đến chỗ kiến, cảm động nói:</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 Cảm ơn cậu đã cứu tớ.</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Kiến đáp:</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marL="0" indent="0" algn="just">
              <a:buNone/>
            </a:pPr>
            <a:r>
              <a:rPr lang="en-US" sz="12800" b="1" dirty="0">
                <a:latin typeface="UVnAvant-Narrow" panose="020B0500000000000000" pitchFamily="34" charset="0"/>
                <a:ea typeface="UVnAvant-Narrow" panose="020B0500000000000000" pitchFamily="34" charset="0"/>
                <a:cs typeface="UVnAvant-Narrow" panose="020B0500000000000000" pitchFamily="34" charset="0"/>
              </a:rPr>
              <a:t>      </a:t>
            </a:r>
            <a:r>
              <a:rPr lang="vi-VN" sz="12800" b="1" dirty="0">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a:p>
            <a:pPr marL="0" indent="0" algn="ctr">
              <a:buNone/>
            </a:pPr>
            <a:r>
              <a:rPr lang="vi-VN" sz="12800" dirty="0">
                <a:solidFill>
                  <a:srgbClr val="0000FF"/>
                </a:solidFill>
              </a:rPr>
              <a:t>                                   </a:t>
            </a:r>
            <a:r>
              <a:rPr lang="en-US" sz="12800" dirty="0">
                <a:solidFill>
                  <a:srgbClr val="0000FF"/>
                </a:solidFill>
              </a:rPr>
              <a:t>(</a:t>
            </a:r>
            <a:r>
              <a:rPr lang="en-US" sz="12800" i="1" dirty="0">
                <a:solidFill>
                  <a:srgbClr val="0000FF"/>
                </a:solidFill>
              </a:rPr>
              <a:t>Theo </a:t>
            </a:r>
            <a:r>
              <a:rPr lang="en-US" sz="12800" dirty="0">
                <a:solidFill>
                  <a:srgbClr val="0000FF"/>
                </a:solidFill>
              </a:rPr>
              <a:t>Ê-</a:t>
            </a:r>
            <a:r>
              <a:rPr lang="en-US" sz="12800" dirty="0" err="1">
                <a:solidFill>
                  <a:srgbClr val="0000FF"/>
                </a:solidFill>
              </a:rPr>
              <a:t>dốp</a:t>
            </a:r>
            <a:r>
              <a:rPr lang="en-US" sz="12800" dirty="0">
                <a:solidFill>
                  <a:srgbClr val="0000FF"/>
                </a:solidFill>
              </a:rPr>
              <a:t>)</a:t>
            </a:r>
            <a:endParaRPr lang="zh-CN" altLang="en-US" sz="128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Tree>
    <p:extLst>
      <p:ext uri="{BB962C8B-B14F-4D97-AF65-F5344CB8AC3E}">
        <p14:creationId xmlns:p14="http://schemas.microsoft.com/office/powerpoint/2010/main" val="4045265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B7F6086-6A98-4159-923E-6CD87BA5202A}"/>
              </a:ext>
            </a:extLst>
          </p:cNvPr>
          <p:cNvSpPr/>
          <p:nvPr/>
        </p:nvSpPr>
        <p:spPr>
          <a:xfrm>
            <a:off x="672347" y="1428698"/>
            <a:ext cx="2850952"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từ</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khó</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xmlns="" id="{5080F3AB-5248-4409-AD85-A7B02415419A}"/>
              </a:ext>
            </a:extLst>
          </p:cNvPr>
          <p:cNvSpPr/>
          <p:nvPr/>
        </p:nvSpPr>
        <p:spPr>
          <a:xfrm>
            <a:off x="744802" y="2181902"/>
            <a:ext cx="11001172" cy="633325"/>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500">
                <a:latin typeface="UVnAvant-Narrow" panose="020B0500000000000000" pitchFamily="34" charset="0"/>
                <a:ea typeface="UVnAvant-Narrow" panose="020B0500000000000000" pitchFamily="34" charset="0"/>
                <a:cs typeface="UVnAvant-Narrow" panose="020B0500000000000000" pitchFamily="34" charset="0"/>
              </a:rPr>
              <a:t>vùng vẫy, nhanh trí, thợ săn</a:t>
            </a:r>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82237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 fill="hold"/>
                                        <p:tgtEl>
                                          <p:spTgt spid="3"/>
                                        </p:tgtEl>
                                        <p:attrNameLst>
                                          <p:attrName>ppt_x</p:attrName>
                                        </p:attrNameLst>
                                      </p:cBhvr>
                                      <p:tavLst>
                                        <p:tav tm="0">
                                          <p:val>
                                            <p:strVal val="#ppt_x"/>
                                          </p:val>
                                        </p:tav>
                                        <p:tav tm="100000">
                                          <p:val>
                                            <p:strVal val="#ppt_x"/>
                                          </p:val>
                                        </p:tav>
                                      </p:tavLst>
                                    </p:anim>
                                    <p:anim calcmode="lin" valueType="num">
                                      <p:cBhvr additive="base">
                                        <p:cTn id="8"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10" fill="hold"/>
                                        <p:tgtEl>
                                          <p:spTgt spid="2"/>
                                        </p:tgtEl>
                                        <p:attrNameLst>
                                          <p:attrName>ppt_x</p:attrName>
                                        </p:attrNameLst>
                                      </p:cBhvr>
                                      <p:tavLst>
                                        <p:tav tm="0">
                                          <p:val>
                                            <p:strVal val="#ppt_x"/>
                                          </p:val>
                                        </p:tav>
                                        <p:tav tm="100000">
                                          <p:val>
                                            <p:strVal val="#ppt_x"/>
                                          </p:val>
                                        </p:tav>
                                      </p:tavLst>
                                    </p:anim>
                                    <p:anim calcmode="lin" valueType="num">
                                      <p:cBhvr additive="base">
                                        <p:cTn id="14" dur="1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6F8C6F7-2230-4996-B182-71DFC6DFBB99}"/>
              </a:ext>
            </a:extLst>
          </p:cNvPr>
          <p:cNvSpPr/>
          <p:nvPr/>
        </p:nvSpPr>
        <p:spPr>
          <a:xfrm>
            <a:off x="346182" y="1417213"/>
            <a:ext cx="3382857"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câu</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dài</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TextBox 2">
            <a:extLst>
              <a:ext uri="{FF2B5EF4-FFF2-40B4-BE49-F238E27FC236}">
                <a16:creationId xmlns:a16="http://schemas.microsoft.com/office/drawing/2014/main" xmlns="" id="{5430A8A0-6C21-4A8A-99D0-B59C6BEC7471}"/>
              </a:ext>
            </a:extLst>
          </p:cNvPr>
          <p:cNvSpPr txBox="1"/>
          <p:nvPr/>
        </p:nvSpPr>
        <p:spPr>
          <a:xfrm>
            <a:off x="608988" y="2182260"/>
            <a:ext cx="10738364" cy="1171934"/>
          </a:xfrm>
          <a:prstGeom prst="rect">
            <a:avLst/>
          </a:prstGeom>
          <a:noFill/>
        </p:spPr>
        <p:txBody>
          <a:bodyPr wrap="square" lIns="93799" tIns="46900" rIns="93799" bIns="46900">
            <a:spAutoFit/>
          </a:bodyPr>
          <a:lstStyle/>
          <a:p>
            <a:pPr algn="just"/>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Nghe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tiếng</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kêu</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cứu</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của</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kiến</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bồ</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câu</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nhanh</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trí</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nhặt</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một</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chiếc</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lá</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thả</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xuống</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en-US" sz="3500" dirty="0" err="1">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nước</a:t>
            </a:r>
            <a:r>
              <a:rPr lang="en-US" sz="3500" dirty="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5" name="Straight Connector 4"/>
          <p:cNvCxnSpPr/>
          <p:nvPr/>
        </p:nvCxnSpPr>
        <p:spPr>
          <a:xfrm flipH="1">
            <a:off x="6383101" y="2229240"/>
            <a:ext cx="127062" cy="5148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5091584" y="2768227"/>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1281811" y="2303183"/>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xmlns="" id="{5430A8A0-6C21-4A8A-99D0-B59C6BEC7471}"/>
              </a:ext>
            </a:extLst>
          </p:cNvPr>
          <p:cNvSpPr txBox="1"/>
          <p:nvPr/>
        </p:nvSpPr>
        <p:spPr>
          <a:xfrm>
            <a:off x="608988" y="3455261"/>
            <a:ext cx="10738364" cy="633325"/>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Ngay lập tức, nó bò đến cắn vào chân anh ta.</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10" name="Straight Connector 9"/>
          <p:cNvCxnSpPr/>
          <p:nvPr/>
        </p:nvCxnSpPr>
        <p:spPr>
          <a:xfrm flipH="1">
            <a:off x="3540527" y="3623849"/>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267955" y="3623849"/>
            <a:ext cx="83582" cy="4041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xmlns="" id="{C815D150-A7F4-4DD7-8273-0774323C5655}"/>
              </a:ext>
            </a:extLst>
          </p:cNvPr>
          <p:cNvCxnSpPr/>
          <p:nvPr/>
        </p:nvCxnSpPr>
        <p:spPr>
          <a:xfrm flipH="1">
            <a:off x="9366703" y="3623849"/>
            <a:ext cx="83582" cy="4041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xmlns="" id="{D655574A-97A4-49C0-86D1-A6B36375D044}"/>
              </a:ext>
            </a:extLst>
          </p:cNvPr>
          <p:cNvCxnSpPr>
            <a:cxnSpLocks/>
          </p:cNvCxnSpPr>
          <p:nvPr/>
        </p:nvCxnSpPr>
        <p:spPr>
          <a:xfrm flipH="1">
            <a:off x="5205150" y="2764746"/>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84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9"/>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10" fill="hold"/>
                                        <p:tgtEl>
                                          <p:spTgt spid="9"/>
                                        </p:tgtEl>
                                        <p:attrNameLst>
                                          <p:attrName>ppt_x</p:attrName>
                                        </p:attrNameLst>
                                      </p:cBhvr>
                                      <p:tavLst>
                                        <p:tav tm="0">
                                          <p:val>
                                            <p:strVal val="#ppt_x"/>
                                          </p:val>
                                        </p:tav>
                                        <p:tav tm="100000">
                                          <p:val>
                                            <p:strVal val="#ppt_x"/>
                                          </p:val>
                                        </p:tav>
                                      </p:tavLst>
                                    </p:anim>
                                    <p:anim calcmode="lin" valueType="num">
                                      <p:cBhvr additive="base">
                                        <p:cTn id="34" dur="1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
        <p:nvSpPr>
          <p:cNvPr id="3" name="Rectangle 2"/>
          <p:cNvSpPr/>
          <p:nvPr/>
        </p:nvSpPr>
        <p:spPr>
          <a:xfrm>
            <a:off x="3505325" y="2822926"/>
            <a:ext cx="5055578" cy="1670344"/>
          </a:xfrm>
          <a:prstGeom prst="rect">
            <a:avLst/>
          </a:prstGeom>
          <a:noFill/>
        </p:spPr>
        <p:txBody>
          <a:bodyPr wrap="none" lIns="114949" tIns="57475" rIns="114949" bIns="57475">
            <a:spAutoFit/>
          </a:bodyPr>
          <a:lstStyle/>
          <a:p>
            <a:pPr algn="ctr"/>
            <a:r>
              <a:rPr lang="en-US" sz="101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UVnAvant-Narrow" panose="020B0500000000000000" pitchFamily="34" charset="0"/>
                <a:ea typeface="UVnAvant-Narrow" panose="020B0500000000000000" pitchFamily="34" charset="0"/>
                <a:cs typeface="UVnAvant-Narrow" panose="020B0500000000000000" pitchFamily="34" charset="0"/>
              </a:rPr>
              <a:t>Giải lao</a:t>
            </a:r>
          </a:p>
        </p:txBody>
      </p:sp>
    </p:spTree>
    <p:extLst>
      <p:ext uri="{BB962C8B-B14F-4D97-AF65-F5344CB8AC3E}">
        <p14:creationId xmlns:p14="http://schemas.microsoft.com/office/powerpoint/2010/main" val="930388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161895"/>
            <a:ext cx="11482622" cy="731626"/>
          </a:xfrm>
          <a:prstGeom prst="rect">
            <a:avLst/>
          </a:prstGeom>
        </p:spPr>
        <p:txBody>
          <a:bodyPr wrap="square" lIns="114949" tIns="57475" rIns="114949" bIns="57475">
            <a:spAutoFit/>
          </a:bodyPr>
          <a:lstStyle/>
          <a:p>
            <a:pPr algn="ctr"/>
            <a:r>
              <a:rPr lang="en-US" altLang="zh-C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 và chim bồ câu</a:t>
            </a:r>
            <a:endParaRPr lang="zh-CN" altLang="en-US" sz="4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430890" y="872635"/>
            <a:ext cx="10910527" cy="6579380"/>
          </a:xfrm>
          <a:prstGeom prst="rect">
            <a:avLst/>
          </a:prstGeom>
        </p:spPr>
        <p:txBody>
          <a:bodyPr wrap="square" lIns="114949" tIns="57475" rIns="114949" bIns="57475">
            <a:spAutoFit/>
          </a:bodyPr>
          <a:lstStyle/>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sym typeface="+mn-lt"/>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con kiến không may bị rơi xuống nước. Nó vùng vẫy và la lên:</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Bồ câu tìm đến chỗ kiến, cảm động nói: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Cảm ơn cậu đã cứu tớ.</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Kiến đáp:</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p:txBody>
      </p:sp>
      <p:sp>
        <p:nvSpPr>
          <p:cNvPr id="4" name="矩形 8"/>
          <p:cNvSpPr/>
          <p:nvPr/>
        </p:nvSpPr>
        <p:spPr>
          <a:xfrm>
            <a:off x="7599521" y="7145079"/>
            <a:ext cx="4313990" cy="577737"/>
          </a:xfrm>
          <a:prstGeom prst="rect">
            <a:avLst/>
          </a:prstGeom>
        </p:spPr>
        <p:txBody>
          <a:bodyPr wrap="square" lIns="114949" tIns="57475" rIns="114949" bIns="57475">
            <a:spAutoFit/>
          </a:bodyPr>
          <a:lstStyle/>
          <a:p>
            <a:pPr algn="ctr"/>
            <a:r>
              <a:rPr lang="en-US" sz="3000">
                <a:solidFill>
                  <a:srgbClr val="0000FF"/>
                </a:solidFill>
              </a:rPr>
              <a:t>(</a:t>
            </a:r>
            <a:r>
              <a:rPr lang="en-US" sz="3000" i="1">
                <a:solidFill>
                  <a:srgbClr val="0000FF"/>
                </a:solidFill>
              </a:rPr>
              <a:t>Theo </a:t>
            </a:r>
            <a:r>
              <a:rPr lang="en-US" sz="3000">
                <a:solidFill>
                  <a:srgbClr val="0000FF"/>
                </a:solidFill>
              </a:rPr>
              <a:t>Ê-dốp)</a:t>
            </a:r>
            <a:endParaRPr lang="zh-CN" altLang="en-US" sz="3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5" name="Oval 4"/>
          <p:cNvSpPr/>
          <p:nvPr/>
        </p:nvSpPr>
        <p:spPr>
          <a:xfrm>
            <a:off x="672591" y="932010"/>
            <a:ext cx="501491" cy="422765"/>
          </a:xfrm>
          <a:prstGeom prst="ellipse">
            <a:avLst/>
          </a:prstGeom>
        </p:spPr>
        <p:style>
          <a:lnRef idx="1">
            <a:schemeClr val="accent4"/>
          </a:lnRef>
          <a:fillRef idx="3">
            <a:schemeClr val="accent4"/>
          </a:fillRef>
          <a:effectRef idx="2">
            <a:schemeClr val="accent4"/>
          </a:effectRef>
          <a:fontRef idx="minor">
            <a:schemeClr val="lt1"/>
          </a:fontRef>
        </p:style>
        <p:txBody>
          <a:bodyPr lIns="114949" tIns="57475" rIns="114949" bIns="57475" rtlCol="0" anchor="ctr"/>
          <a:lstStyle/>
          <a:p>
            <a:pPr algn="ctr"/>
            <a:r>
              <a:rPr lang="en-US" b="1">
                <a:solidFill>
                  <a:schemeClr val="tx1"/>
                </a:solidFill>
              </a:rPr>
              <a:t>1</a:t>
            </a:r>
          </a:p>
        </p:txBody>
      </p:sp>
      <p:sp>
        <p:nvSpPr>
          <p:cNvPr id="6" name="Oval 5"/>
          <p:cNvSpPr/>
          <p:nvPr/>
        </p:nvSpPr>
        <p:spPr>
          <a:xfrm>
            <a:off x="672591" y="3675030"/>
            <a:ext cx="501491" cy="422765"/>
          </a:xfrm>
          <a:prstGeom prst="ellipse">
            <a:avLst/>
          </a:prstGeom>
        </p:spPr>
        <p:style>
          <a:lnRef idx="1">
            <a:schemeClr val="accent4"/>
          </a:lnRef>
          <a:fillRef idx="3">
            <a:schemeClr val="accent4"/>
          </a:fillRef>
          <a:effectRef idx="2">
            <a:schemeClr val="accent4"/>
          </a:effectRef>
          <a:fontRef idx="minor">
            <a:schemeClr val="lt1"/>
          </a:fontRef>
        </p:style>
        <p:txBody>
          <a:bodyPr lIns="114949" tIns="57475" rIns="114949" bIns="57475" rtlCol="0" anchor="ctr"/>
          <a:lstStyle/>
          <a:p>
            <a:pPr algn="ctr"/>
            <a:r>
              <a:rPr lang="en-US" b="1">
                <a:solidFill>
                  <a:schemeClr val="tx1"/>
                </a:solidFill>
              </a:rPr>
              <a:t>2</a:t>
            </a:r>
          </a:p>
        </p:txBody>
      </p:sp>
      <p:sp>
        <p:nvSpPr>
          <p:cNvPr id="7" name="Oval 6"/>
          <p:cNvSpPr/>
          <p:nvPr/>
        </p:nvSpPr>
        <p:spPr>
          <a:xfrm>
            <a:off x="578117" y="5063255"/>
            <a:ext cx="501491" cy="422765"/>
          </a:xfrm>
          <a:prstGeom prst="ellipse">
            <a:avLst/>
          </a:prstGeom>
        </p:spPr>
        <p:style>
          <a:lnRef idx="1">
            <a:schemeClr val="accent4"/>
          </a:lnRef>
          <a:fillRef idx="3">
            <a:schemeClr val="accent4"/>
          </a:fillRef>
          <a:effectRef idx="2">
            <a:schemeClr val="accent4"/>
          </a:effectRef>
          <a:fontRef idx="minor">
            <a:schemeClr val="lt1"/>
          </a:fontRef>
        </p:style>
        <p:txBody>
          <a:bodyPr lIns="114949" tIns="57475" rIns="114949" bIns="57475" rtlCol="0" anchor="ctr"/>
          <a:lstStyle/>
          <a:p>
            <a:pPr algn="ctr"/>
            <a:r>
              <a:rPr lang="en-US" b="1">
                <a:solidFill>
                  <a:schemeClr val="tx1"/>
                </a:solidFill>
              </a:rPr>
              <a:t>3</a:t>
            </a:r>
          </a:p>
        </p:txBody>
      </p:sp>
    </p:spTree>
    <p:extLst>
      <p:ext uri="{BB962C8B-B14F-4D97-AF65-F5344CB8AC3E}">
        <p14:creationId xmlns:p14="http://schemas.microsoft.com/office/powerpoint/2010/main" val="1920973913"/>
      </p:ext>
    </p:extLst>
  </p:cSld>
  <p:clrMapOvr>
    <a:masterClrMapping/>
  </p:clrMapOvr>
  <mc:AlternateContent xmlns:mc="http://schemas.openxmlformats.org/markup-compatibility/2006" xmlns:p14="http://schemas.microsoft.com/office/powerpoint/2010/main">
    <mc:Choice Requires="p14">
      <p:transition p14:dur="10" advTm="1000"/>
    </mc:Choice>
    <mc:Fallback xmlns="">
      <p:transition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left)">
                                      <p:cBhvr>
                                        <p:cTn id="10" dur="10"/>
                                        <p:tgtEl>
                                          <p:spTgt spid="3"/>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1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9"/>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9"/>
                                          </p:stCondLst>
                                        </p:cTn>
                                        <p:tgtEl>
                                          <p:spTgt spid="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i.vdoc.vn/data/image/2021/03/17/giai-bai-tap-tieng-viet-1-trang-84-85-86-87-bai-1-kien-va-chim-bo-cau-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270" y="546265"/>
            <a:ext cx="10818421" cy="6697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68690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309</TotalTime>
  <Words>839</Words>
  <Application>Microsoft Office PowerPoint</Application>
  <PresentationFormat>Custom</PresentationFormat>
  <Paragraphs>69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     Kiến và chim bồ câu                               </vt:lpstr>
      <vt:lpstr>             Kiến và chim bồ câu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66</cp:revision>
  <dcterms:created xsi:type="dcterms:W3CDTF">2020-08-26T02:05:47Z</dcterms:created>
  <dcterms:modified xsi:type="dcterms:W3CDTF">2023-03-15T14:52:43Z</dcterms:modified>
</cp:coreProperties>
</file>