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sldIdLst>
    <p:sldId id="328" r:id="rId2"/>
    <p:sldId id="329" r:id="rId3"/>
    <p:sldId id="330" r:id="rId4"/>
    <p:sldId id="331" r:id="rId5"/>
    <p:sldId id="332"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510CBE-4F68-44A3-99A2-35606378CA1E}" type="datetimeFigureOut">
              <a:rPr lang="en-US" smtClean="0"/>
              <a:t>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264E64-87FC-4053-B1BA-A6A041BA4825}" type="slidenum">
              <a:rPr lang="en-US" smtClean="0"/>
              <a:t>‹#›</a:t>
            </a:fld>
            <a:endParaRPr lang="en-US"/>
          </a:p>
        </p:txBody>
      </p:sp>
    </p:spTree>
    <p:extLst>
      <p:ext uri="{BB962C8B-B14F-4D97-AF65-F5344CB8AC3E}">
        <p14:creationId xmlns:p14="http://schemas.microsoft.com/office/powerpoint/2010/main" val="3483873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510CBE-4F68-44A3-99A2-35606378CA1E}" type="datetimeFigureOut">
              <a:rPr lang="en-US" smtClean="0"/>
              <a:t>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264E64-87FC-4053-B1BA-A6A041BA4825}" type="slidenum">
              <a:rPr lang="en-US" smtClean="0"/>
              <a:t>‹#›</a:t>
            </a:fld>
            <a:endParaRPr lang="en-US"/>
          </a:p>
        </p:txBody>
      </p:sp>
    </p:spTree>
    <p:extLst>
      <p:ext uri="{BB962C8B-B14F-4D97-AF65-F5344CB8AC3E}">
        <p14:creationId xmlns:p14="http://schemas.microsoft.com/office/powerpoint/2010/main" val="2705671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510CBE-4F68-44A3-99A2-35606378CA1E}" type="datetimeFigureOut">
              <a:rPr lang="en-US" smtClean="0"/>
              <a:t>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264E64-87FC-4053-B1BA-A6A041BA4825}" type="slidenum">
              <a:rPr lang="en-US" smtClean="0"/>
              <a:t>‹#›</a:t>
            </a:fld>
            <a:endParaRPr lang="en-US"/>
          </a:p>
        </p:txBody>
      </p:sp>
    </p:spTree>
    <p:extLst>
      <p:ext uri="{BB962C8B-B14F-4D97-AF65-F5344CB8AC3E}">
        <p14:creationId xmlns:p14="http://schemas.microsoft.com/office/powerpoint/2010/main" val="1774254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Ngữ cảnh">
    <p:spTree>
      <p:nvGrpSpPr>
        <p:cNvPr id="1" name=""/>
        <p:cNvGrpSpPr/>
        <p:nvPr/>
      </p:nvGrpSpPr>
      <p:grpSpPr>
        <a:xfrm>
          <a:off x="0" y="0"/>
          <a:ext cx="0" cy="0"/>
          <a:chOff x="0" y="0"/>
          <a:chExt cx="0" cy="0"/>
        </a:xfrm>
      </p:grpSpPr>
      <p:sp>
        <p:nvSpPr>
          <p:cNvPr id="2" name="Nơi giữ chỗ cho Nội dung 1"/>
          <p:cNvSpPr>
            <a:spLocks noGrp="1"/>
          </p:cNvSpPr>
          <p:nvPr>
            <p:ph/>
          </p:nvPr>
        </p:nvSpPr>
        <p:spPr>
          <a:xfrm>
            <a:off x="590552" y="103189"/>
            <a:ext cx="10991849" cy="5953125"/>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3" name="Nơi giữ chỗ cho Ngày tháng 2"/>
          <p:cNvSpPr>
            <a:spLocks noGrp="1"/>
          </p:cNvSpPr>
          <p:nvPr>
            <p:ph type="dt" sz="half" idx="10"/>
          </p:nvPr>
        </p:nvSpPr>
        <p:spPr>
          <a:xfrm>
            <a:off x="609600" y="6243638"/>
            <a:ext cx="2844800" cy="457200"/>
          </a:xfrm>
        </p:spPr>
        <p:txBody>
          <a:bodyPr/>
          <a:lstStyle>
            <a:lvl1pPr>
              <a:defRPr/>
            </a:lvl1pPr>
          </a:lstStyle>
          <a:p>
            <a:pPr>
              <a:defRPr/>
            </a:pPr>
            <a:endParaRPr lang="en-US"/>
          </a:p>
        </p:txBody>
      </p:sp>
      <p:sp>
        <p:nvSpPr>
          <p:cNvPr id="4" name="Nơi giữ chỗ cho Chân trang 3"/>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5" name="Nơi giữ chỗ cho Số hiệu Bản chiếu 4"/>
          <p:cNvSpPr>
            <a:spLocks noGrp="1"/>
          </p:cNvSpPr>
          <p:nvPr>
            <p:ph type="sldNum" sz="quarter" idx="12"/>
          </p:nvPr>
        </p:nvSpPr>
        <p:spPr>
          <a:xfrm>
            <a:off x="8737600" y="6243638"/>
            <a:ext cx="2844800" cy="457200"/>
          </a:xfrm>
        </p:spPr>
        <p:txBody>
          <a:bodyPr/>
          <a:lstStyle>
            <a:lvl1pPr>
              <a:defRPr/>
            </a:lvl1pPr>
          </a:lstStyle>
          <a:p>
            <a:fld id="{4B338A47-E75C-4D20-A784-E872847EBB07}" type="slidenum">
              <a:rPr lang="en-US" altLang="en-US"/>
              <a:pPr/>
              <a:t>‹#›</a:t>
            </a:fld>
            <a:endParaRPr lang="en-US" altLang="en-US"/>
          </a:p>
        </p:txBody>
      </p:sp>
    </p:spTree>
    <p:extLst>
      <p:ext uri="{BB962C8B-B14F-4D97-AF65-F5344CB8AC3E}">
        <p14:creationId xmlns:p14="http://schemas.microsoft.com/office/powerpoint/2010/main" val="3741416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510CBE-4F68-44A3-99A2-35606378CA1E}" type="datetimeFigureOut">
              <a:rPr lang="en-US" smtClean="0"/>
              <a:t>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264E64-87FC-4053-B1BA-A6A041BA4825}" type="slidenum">
              <a:rPr lang="en-US" smtClean="0"/>
              <a:t>‹#›</a:t>
            </a:fld>
            <a:endParaRPr lang="en-US"/>
          </a:p>
        </p:txBody>
      </p:sp>
    </p:spTree>
    <p:extLst>
      <p:ext uri="{BB962C8B-B14F-4D97-AF65-F5344CB8AC3E}">
        <p14:creationId xmlns:p14="http://schemas.microsoft.com/office/powerpoint/2010/main" val="654975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510CBE-4F68-44A3-99A2-35606378CA1E}" type="datetimeFigureOut">
              <a:rPr lang="en-US" smtClean="0"/>
              <a:t>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264E64-87FC-4053-B1BA-A6A041BA4825}" type="slidenum">
              <a:rPr lang="en-US" smtClean="0"/>
              <a:t>‹#›</a:t>
            </a:fld>
            <a:endParaRPr lang="en-US"/>
          </a:p>
        </p:txBody>
      </p:sp>
    </p:spTree>
    <p:extLst>
      <p:ext uri="{BB962C8B-B14F-4D97-AF65-F5344CB8AC3E}">
        <p14:creationId xmlns:p14="http://schemas.microsoft.com/office/powerpoint/2010/main" val="2055382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510CBE-4F68-44A3-99A2-35606378CA1E}" type="datetimeFigureOut">
              <a:rPr lang="en-US" smtClean="0"/>
              <a:t>3/10/2023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264E64-87FC-4053-B1BA-A6A041BA4825}" type="slidenum">
              <a:rPr lang="en-US" smtClean="0"/>
              <a:t>‹#›</a:t>
            </a:fld>
            <a:endParaRPr lang="en-US"/>
          </a:p>
        </p:txBody>
      </p:sp>
    </p:spTree>
    <p:extLst>
      <p:ext uri="{BB962C8B-B14F-4D97-AF65-F5344CB8AC3E}">
        <p14:creationId xmlns:p14="http://schemas.microsoft.com/office/powerpoint/2010/main" val="1702176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510CBE-4F68-44A3-99A2-35606378CA1E}" type="datetimeFigureOut">
              <a:rPr lang="en-US" smtClean="0"/>
              <a:t>3/10/2023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264E64-87FC-4053-B1BA-A6A041BA4825}" type="slidenum">
              <a:rPr lang="en-US" smtClean="0"/>
              <a:t>‹#›</a:t>
            </a:fld>
            <a:endParaRPr lang="en-US"/>
          </a:p>
        </p:txBody>
      </p:sp>
    </p:spTree>
    <p:extLst>
      <p:ext uri="{BB962C8B-B14F-4D97-AF65-F5344CB8AC3E}">
        <p14:creationId xmlns:p14="http://schemas.microsoft.com/office/powerpoint/2010/main" val="2206829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510CBE-4F68-44A3-99A2-35606378CA1E}" type="datetimeFigureOut">
              <a:rPr lang="en-US" smtClean="0"/>
              <a:t>3/10/2023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264E64-87FC-4053-B1BA-A6A041BA4825}" type="slidenum">
              <a:rPr lang="en-US" smtClean="0"/>
              <a:t>‹#›</a:t>
            </a:fld>
            <a:endParaRPr lang="en-US"/>
          </a:p>
        </p:txBody>
      </p:sp>
    </p:spTree>
    <p:extLst>
      <p:ext uri="{BB962C8B-B14F-4D97-AF65-F5344CB8AC3E}">
        <p14:creationId xmlns:p14="http://schemas.microsoft.com/office/powerpoint/2010/main" val="3239859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510CBE-4F68-44A3-99A2-35606378CA1E}" type="datetimeFigureOut">
              <a:rPr lang="en-US" smtClean="0"/>
              <a:t>3/10/2023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264E64-87FC-4053-B1BA-A6A041BA4825}" type="slidenum">
              <a:rPr lang="en-US" smtClean="0"/>
              <a:t>‹#›</a:t>
            </a:fld>
            <a:endParaRPr lang="en-US"/>
          </a:p>
        </p:txBody>
      </p:sp>
    </p:spTree>
    <p:extLst>
      <p:ext uri="{BB962C8B-B14F-4D97-AF65-F5344CB8AC3E}">
        <p14:creationId xmlns:p14="http://schemas.microsoft.com/office/powerpoint/2010/main" val="205288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510CBE-4F68-44A3-99A2-35606378CA1E}" type="datetimeFigureOut">
              <a:rPr lang="en-US" smtClean="0"/>
              <a:t>3/10/2023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264E64-87FC-4053-B1BA-A6A041BA4825}" type="slidenum">
              <a:rPr lang="en-US" smtClean="0"/>
              <a:t>‹#›</a:t>
            </a:fld>
            <a:endParaRPr lang="en-US"/>
          </a:p>
        </p:txBody>
      </p:sp>
    </p:spTree>
    <p:extLst>
      <p:ext uri="{BB962C8B-B14F-4D97-AF65-F5344CB8AC3E}">
        <p14:creationId xmlns:p14="http://schemas.microsoft.com/office/powerpoint/2010/main" val="1305711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510CBE-4F68-44A3-99A2-35606378CA1E}" type="datetimeFigureOut">
              <a:rPr lang="en-US" smtClean="0"/>
              <a:t>3/10/2023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264E64-87FC-4053-B1BA-A6A041BA4825}" type="slidenum">
              <a:rPr lang="en-US" smtClean="0"/>
              <a:t>‹#›</a:t>
            </a:fld>
            <a:endParaRPr lang="en-US"/>
          </a:p>
        </p:txBody>
      </p:sp>
    </p:spTree>
    <p:extLst>
      <p:ext uri="{BB962C8B-B14F-4D97-AF65-F5344CB8AC3E}">
        <p14:creationId xmlns:p14="http://schemas.microsoft.com/office/powerpoint/2010/main" val="1024103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4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510CBE-4F68-44A3-99A2-35606378CA1E}" type="datetimeFigureOut">
              <a:rPr lang="en-US" smtClean="0"/>
              <a:t>3/10/2023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264E64-87FC-4053-B1BA-A6A041BA4825}" type="slidenum">
              <a:rPr lang="en-US" smtClean="0"/>
              <a:t>‹#›</a:t>
            </a:fld>
            <a:endParaRPr lang="en-US"/>
          </a:p>
        </p:txBody>
      </p:sp>
    </p:spTree>
    <p:extLst>
      <p:ext uri="{BB962C8B-B14F-4D97-AF65-F5344CB8AC3E}">
        <p14:creationId xmlns:p14="http://schemas.microsoft.com/office/powerpoint/2010/main" val="115806522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FDC3FEE-B307-46C8-BFAA-4A6C5B56BFC7}"/>
              </a:ext>
            </a:extLst>
          </p:cNvPr>
          <p:cNvSpPr txBox="1"/>
          <p:nvPr/>
        </p:nvSpPr>
        <p:spPr>
          <a:xfrm>
            <a:off x="543339" y="490330"/>
            <a:ext cx="10177670" cy="584775"/>
          </a:xfrm>
          <a:prstGeom prst="rect">
            <a:avLst/>
          </a:prstGeom>
          <a:noFill/>
        </p:spPr>
        <p:txBody>
          <a:bodyPr wrap="square" rtlCol="0">
            <a:spAutoFit/>
          </a:bodyPr>
          <a:lstStyle/>
          <a:p>
            <a:r>
              <a:rPr lang="en-US" sz="3200" dirty="0">
                <a:solidFill>
                  <a:srgbClr val="7030A0"/>
                </a:solidFill>
                <a:latin typeface="Times New Roman" panose="02020603050405020304" pitchFamily="18" charset="0"/>
                <a:cs typeface="Times New Roman" panose="02020603050405020304" pitchFamily="18" charset="0"/>
              </a:rPr>
              <a:t>2. </a:t>
            </a:r>
            <a:r>
              <a:rPr lang="en-US" sz="3200" dirty="0" err="1">
                <a:solidFill>
                  <a:srgbClr val="7030A0"/>
                </a:solidFill>
                <a:latin typeface="Times New Roman" panose="02020603050405020304" pitchFamily="18" charset="0"/>
                <a:cs typeface="Times New Roman" panose="02020603050405020304" pitchFamily="18" charset="0"/>
              </a:rPr>
              <a:t>Xử</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lí</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tình</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huống</a:t>
            </a:r>
            <a:endParaRPr lang="en-US" sz="3200" dirty="0">
              <a:solidFill>
                <a:srgbClr val="7030A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EA9295D7-4BEC-466A-8F8C-35E1E9F70C01}"/>
              </a:ext>
            </a:extLst>
          </p:cNvPr>
          <p:cNvPicPr>
            <a:picLocks noChangeAspect="1"/>
          </p:cNvPicPr>
          <p:nvPr/>
        </p:nvPicPr>
        <p:blipFill>
          <a:blip r:embed="rId2"/>
          <a:stretch>
            <a:fillRect/>
          </a:stretch>
        </p:blipFill>
        <p:spPr>
          <a:xfrm>
            <a:off x="5792242" y="2548202"/>
            <a:ext cx="4541875" cy="3222887"/>
          </a:xfrm>
          <a:prstGeom prst="rect">
            <a:avLst/>
          </a:prstGeom>
        </p:spPr>
      </p:pic>
      <p:pic>
        <p:nvPicPr>
          <p:cNvPr id="6" name="Picture 5">
            <a:extLst>
              <a:ext uri="{FF2B5EF4-FFF2-40B4-BE49-F238E27FC236}">
                <a16:creationId xmlns:a16="http://schemas.microsoft.com/office/drawing/2014/main" xmlns="" id="{15DE1A75-F966-4490-8AEE-461FC9EEB9DA}"/>
              </a:ext>
            </a:extLst>
          </p:cNvPr>
          <p:cNvPicPr>
            <a:picLocks noChangeAspect="1"/>
          </p:cNvPicPr>
          <p:nvPr/>
        </p:nvPicPr>
        <p:blipFill>
          <a:blip r:embed="rId3"/>
          <a:stretch>
            <a:fillRect/>
          </a:stretch>
        </p:blipFill>
        <p:spPr>
          <a:xfrm>
            <a:off x="1523999" y="2579721"/>
            <a:ext cx="3357891" cy="3222888"/>
          </a:xfrm>
          <a:prstGeom prst="rect">
            <a:avLst/>
          </a:prstGeom>
        </p:spPr>
      </p:pic>
      <p:sp>
        <p:nvSpPr>
          <p:cNvPr id="7" name="TextBox 6">
            <a:extLst>
              <a:ext uri="{FF2B5EF4-FFF2-40B4-BE49-F238E27FC236}">
                <a16:creationId xmlns:a16="http://schemas.microsoft.com/office/drawing/2014/main" xmlns="" id="{4600D336-0A4B-4735-B38F-3A3DCA8CAE65}"/>
              </a:ext>
            </a:extLst>
          </p:cNvPr>
          <p:cNvSpPr txBox="1"/>
          <p:nvPr/>
        </p:nvSpPr>
        <p:spPr>
          <a:xfrm>
            <a:off x="894522" y="1055391"/>
            <a:ext cx="10402956" cy="1384995"/>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1.Nếu </a:t>
            </a:r>
            <a:r>
              <a:rPr lang="en-US" sz="2800" dirty="0" err="1">
                <a:latin typeface="Times New Roman" panose="02020603050405020304" pitchFamily="18" charset="0"/>
                <a:cs typeface="Times New Roman" panose="02020603050405020304" pitchFamily="18" charset="0"/>
              </a:rPr>
              <a:t>gặp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huống</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04716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73D5C39-F57B-4DEF-874C-6A0C193D75AC}"/>
              </a:ext>
            </a:extLst>
          </p:cNvPr>
          <p:cNvPicPr>
            <a:picLocks noChangeAspect="1"/>
          </p:cNvPicPr>
          <p:nvPr/>
        </p:nvPicPr>
        <p:blipFill>
          <a:blip r:embed="rId2"/>
          <a:stretch>
            <a:fillRect/>
          </a:stretch>
        </p:blipFill>
        <p:spPr>
          <a:xfrm>
            <a:off x="374493" y="1409884"/>
            <a:ext cx="3359187" cy="3225064"/>
          </a:xfrm>
          <a:prstGeom prst="rect">
            <a:avLst/>
          </a:prstGeom>
        </p:spPr>
      </p:pic>
      <p:sp>
        <p:nvSpPr>
          <p:cNvPr id="6" name="TextBox 5">
            <a:extLst>
              <a:ext uri="{FF2B5EF4-FFF2-40B4-BE49-F238E27FC236}">
                <a16:creationId xmlns:a16="http://schemas.microsoft.com/office/drawing/2014/main" xmlns="" id="{2D1846AD-5501-4D2D-9792-8DB4D1B507A1}"/>
              </a:ext>
            </a:extLst>
          </p:cNvPr>
          <p:cNvSpPr txBox="1"/>
          <p:nvPr/>
        </p:nvSpPr>
        <p:spPr>
          <a:xfrm>
            <a:off x="4353577" y="1234228"/>
            <a:ext cx="7215569" cy="6001643"/>
          </a:xfrm>
          <a:prstGeom prst="rect">
            <a:avLst/>
          </a:prstGeom>
          <a:noFill/>
        </p:spPr>
        <p:txBody>
          <a:bodyPr wrap="square" rtlCol="0">
            <a:spAutoFit/>
          </a:bodyPr>
          <a:lstStyle/>
          <a:p>
            <a:pPr algn="just"/>
            <a:r>
              <a:rPr lang="nl-NL" sz="3200" i="1" dirty="0">
                <a:solidFill>
                  <a:srgbClr val="FF0000"/>
                </a:solidFill>
                <a:latin typeface="Times New Roman" panose="02020603050405020304" pitchFamily="18" charset="0"/>
                <a:ea typeface="Times New Roman" panose="02020603050405020304" pitchFamily="18" charset="0"/>
              </a:rPr>
              <a:t>E</a:t>
            </a:r>
            <a:r>
              <a:rPr lang="nl-NL" sz="3200" i="1" dirty="0">
                <a:solidFill>
                  <a:srgbClr val="FF0000"/>
                </a:solidFill>
                <a:effectLst/>
                <a:latin typeface="Times New Roman" panose="02020603050405020304" pitchFamily="18" charset="0"/>
                <a:ea typeface="Times New Roman" panose="02020603050405020304" pitchFamily="18" charset="0"/>
              </a:rPr>
              <a:t>m sẽ khuyên bác không nên vứt rác bừa bãi xuống ao như vậy, nên vứt đúng nơi quy định. Vì làm như vậy sẽ gây ô nhiễm môi trường sống của các thực vật và động vật sống dưới nước. Và nó còn trở nên nguy hiểm nếu như các loài động vật ăn phải rác thải như túi nilon hay các rác thải nhựa chúng có thể bị chết. Lâu dần sẽ ảnh hưởng đến sức khỏe của chính người. </a:t>
            </a:r>
          </a:p>
          <a:p>
            <a:pPr algn="just"/>
            <a:r>
              <a:rPr lang="nl-NL" sz="3200" i="1" dirty="0">
                <a:solidFill>
                  <a:srgbClr val="FF0000"/>
                </a:solidFill>
                <a:latin typeface="Times New Roman" panose="02020603050405020304" pitchFamily="18" charset="0"/>
                <a:ea typeface="Calibri" panose="020F0502020204030204" pitchFamily="34" charset="0"/>
              </a:rPr>
              <a:t>Sau đó em sẽ cùng bác vớt sạch rác trên mặt ao và vứt đúng nới quy định.</a:t>
            </a:r>
            <a:endParaRPr lang="en-US" sz="3200" dirty="0">
              <a:solidFill>
                <a:srgbClr val="FF0000"/>
              </a:solidFill>
              <a:effectLst/>
              <a:latin typeface="Calibri" panose="020F0502020204030204" pitchFamily="34" charset="0"/>
              <a:ea typeface="Calibri" panose="020F0502020204030204" pitchFamily="34" charset="0"/>
            </a:endParaRPr>
          </a:p>
          <a:p>
            <a:pPr algn="just"/>
            <a:endParaRPr lang="en-US" sz="3200" dirty="0">
              <a:solidFill>
                <a:srgbClr val="FF0000"/>
              </a:solidFill>
            </a:endParaRPr>
          </a:p>
        </p:txBody>
      </p:sp>
      <p:sp>
        <p:nvSpPr>
          <p:cNvPr id="8" name="TextBox 7">
            <a:extLst>
              <a:ext uri="{FF2B5EF4-FFF2-40B4-BE49-F238E27FC236}">
                <a16:creationId xmlns:a16="http://schemas.microsoft.com/office/drawing/2014/main" xmlns="" id="{6C2665A1-E8D0-4AF0-9ED9-14EE46A6EED7}"/>
              </a:ext>
            </a:extLst>
          </p:cNvPr>
          <p:cNvSpPr txBox="1"/>
          <p:nvPr/>
        </p:nvSpPr>
        <p:spPr>
          <a:xfrm>
            <a:off x="374493" y="285859"/>
            <a:ext cx="10870216" cy="954107"/>
          </a:xfrm>
          <a:prstGeom prst="rect">
            <a:avLst/>
          </a:prstGeom>
          <a:noFill/>
        </p:spPr>
        <p:txBody>
          <a:bodyPr wrap="square">
            <a:spAutoFit/>
          </a:bodyPr>
          <a:lstStyle/>
          <a:p>
            <a:pPr algn="just"/>
            <a:r>
              <a:rPr lang="nl-NL" sz="2800" i="1" dirty="0">
                <a:solidFill>
                  <a:srgbClr val="000000"/>
                </a:solidFill>
                <a:effectLst/>
                <a:latin typeface="Times New Roman" panose="02020603050405020304" pitchFamily="18" charset="0"/>
                <a:ea typeface="Times New Roman" panose="02020603050405020304" pitchFamily="18" charset="0"/>
              </a:rPr>
              <a:t>Tình huống 1: Một bạn HS trên đường đi học về gặp một bác đang vứt rác xuống ao, nếu là bạn trong hình thì em nên làm gì?</a:t>
            </a:r>
            <a:endParaRPr lang="en-US" sz="2800" dirty="0"/>
          </a:p>
        </p:txBody>
      </p:sp>
    </p:spTree>
    <p:extLst>
      <p:ext uri="{BB962C8B-B14F-4D97-AF65-F5344CB8AC3E}">
        <p14:creationId xmlns:p14="http://schemas.microsoft.com/office/powerpoint/2010/main" val="119718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63459D-B9DB-4FFF-8DC4-803CEBF18FBF}"/>
              </a:ext>
            </a:extLst>
          </p:cNvPr>
          <p:cNvSpPr>
            <a:spLocks noGrp="1"/>
          </p:cNvSpPr>
          <p:nvPr>
            <p:ph type="title"/>
          </p:nvPr>
        </p:nvSpPr>
        <p:spPr/>
        <p:txBody>
          <a:bodyPr>
            <a:noAutofit/>
          </a:bodyPr>
          <a:lstStyle/>
          <a:p>
            <a:pPr algn="just"/>
            <a:r>
              <a:rPr lang="nl-NL"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 huống 2: Bố hỏi mẹ và con gái: “Mình có nên phun thuốc diệt cỏ không nhỉ?”. Nếu em là bạn nữ trong hình, em sẽ trả lời thế nào?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r>
            <a:br>
              <a:rPr lang="en-US" sz="2800" dirty="0">
                <a:effectLst/>
                <a:latin typeface="Times New Roman" panose="02020603050405020304" pitchFamily="18" charset="0"/>
                <a:ea typeface="Calibri" panose="020F0502020204030204" pitchFamily="34"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xmlns="" id="{24A42225-72A5-42ED-AA8F-D3C7592ED1DC}"/>
              </a:ext>
            </a:extLst>
          </p:cNvPr>
          <p:cNvSpPr>
            <a:spLocks noGrp="1"/>
          </p:cNvSpPr>
          <p:nvPr>
            <p:ph idx="1"/>
          </p:nvPr>
        </p:nvSpPr>
        <p:spPr>
          <a:xfrm>
            <a:off x="5420139" y="1166018"/>
            <a:ext cx="6546574" cy="5417344"/>
          </a:xfrm>
        </p:spPr>
        <p:txBody>
          <a:bodyPr>
            <a:normAutofit/>
          </a:bodyPr>
          <a:lstStyle/>
          <a:p>
            <a:pPr marL="0" indent="0" algn="just">
              <a:buNone/>
            </a:pPr>
            <a:r>
              <a:rPr lang="nl-NL" sz="2800" i="1" dirty="0">
                <a:solidFill>
                  <a:srgbClr val="FF0000"/>
                </a:solidFill>
                <a:latin typeface="Times New Roman" panose="02020603050405020304" pitchFamily="18" charset="0"/>
                <a:ea typeface="Times New Roman" panose="02020603050405020304" pitchFamily="18" charset="0"/>
              </a:rPr>
              <a:t>    E</a:t>
            </a:r>
            <a:r>
              <a:rPr lang="nl-NL" sz="2800" i="1" dirty="0">
                <a:solidFill>
                  <a:srgbClr val="FF0000"/>
                </a:solidFill>
                <a:effectLst/>
                <a:latin typeface="Times New Roman" panose="02020603050405020304" pitchFamily="18" charset="0"/>
                <a:ea typeface="Times New Roman" panose="02020603050405020304" pitchFamily="18" charset="0"/>
              </a:rPr>
              <a:t>m sẽ góp ý với bối mẹ không nên phun thuốc diệt cỏ. </a:t>
            </a:r>
          </a:p>
          <a:p>
            <a:pPr marL="0" indent="0" algn="just">
              <a:buNone/>
            </a:pPr>
            <a:r>
              <a:rPr lang="nl-NL" sz="2800" i="1" dirty="0">
                <a:solidFill>
                  <a:srgbClr val="FF0000"/>
                </a:solidFill>
                <a:latin typeface="Times New Roman" panose="02020603050405020304" pitchFamily="18" charset="0"/>
                <a:ea typeface="Times New Roman" panose="02020603050405020304" pitchFamily="18" charset="0"/>
              </a:rPr>
              <a:t>   </a:t>
            </a:r>
            <a:r>
              <a:rPr lang="nl-NL" sz="2800" i="1" dirty="0">
                <a:solidFill>
                  <a:srgbClr val="FF0000"/>
                </a:solidFill>
                <a:effectLst/>
                <a:latin typeface="Times New Roman" panose="02020603050405020304" pitchFamily="18" charset="0"/>
                <a:ea typeface="Times New Roman" panose="02020603050405020304" pitchFamily="18" charset="0"/>
              </a:rPr>
              <a:t>Vì như vậy sẽ vô tình giết chết các loài thực vật, động vật sống trên bãi cỏ. Hơn thế, thuốc diệt cỏ còn ngấm vào đất và theo mạch nước ngấm vào ao, hồ, sông gần đó sẽ làm ảnh hưởng đến môi trường sống của cả thực vật và động vật dưới nước; đồng thời làm ô nhiễm môi trường xung quanh đặc biệt là môi trường đất.</a:t>
            </a:r>
            <a:endParaRPr lang="en-US" sz="2800" dirty="0">
              <a:solidFill>
                <a:srgbClr val="FF0000"/>
              </a:solidFill>
            </a:endParaRPr>
          </a:p>
        </p:txBody>
      </p:sp>
      <p:pic>
        <p:nvPicPr>
          <p:cNvPr id="4" name="Picture 3">
            <a:extLst>
              <a:ext uri="{FF2B5EF4-FFF2-40B4-BE49-F238E27FC236}">
                <a16:creationId xmlns:a16="http://schemas.microsoft.com/office/drawing/2014/main" xmlns="" id="{A7CB46D0-C4CF-44BF-97A9-BB826C41A1D9}"/>
              </a:ext>
            </a:extLst>
          </p:cNvPr>
          <p:cNvPicPr>
            <a:picLocks noChangeAspect="1"/>
          </p:cNvPicPr>
          <p:nvPr/>
        </p:nvPicPr>
        <p:blipFill>
          <a:blip r:embed="rId2"/>
          <a:stretch>
            <a:fillRect/>
          </a:stretch>
        </p:blipFill>
        <p:spPr>
          <a:xfrm>
            <a:off x="445739" y="1600201"/>
            <a:ext cx="4541914" cy="3225064"/>
          </a:xfrm>
          <a:prstGeom prst="rect">
            <a:avLst/>
          </a:prstGeom>
        </p:spPr>
      </p:pic>
    </p:spTree>
    <p:extLst>
      <p:ext uri="{BB962C8B-B14F-4D97-AF65-F5344CB8AC3E}">
        <p14:creationId xmlns:p14="http://schemas.microsoft.com/office/powerpoint/2010/main" val="97641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arn(inVertical)">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barn(inVertical)">
                                      <p:cBhvr>
                                        <p:cTn id="2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B858A5-A0A2-428A-A8ED-5FBF012B3618}"/>
              </a:ext>
            </a:extLst>
          </p:cNvPr>
          <p:cNvSpPr>
            <a:spLocks noGrp="1"/>
          </p:cNvSpPr>
          <p:nvPr>
            <p:ph type="title"/>
          </p:nvPr>
        </p:nvSpPr>
        <p:spPr>
          <a:xfrm>
            <a:off x="435865" y="115612"/>
            <a:ext cx="10972800" cy="1143000"/>
          </a:xfrm>
        </p:spPr>
        <p:txBody>
          <a:bodyPr>
            <a:normAutofit fontScale="90000"/>
          </a:bodyPr>
          <a:lstStyle/>
          <a:p>
            <a:r>
              <a:rPr lang="en-US" dirty="0" err="1"/>
              <a:t>Một</a:t>
            </a:r>
            <a:r>
              <a:rPr lang="en-US" dirty="0"/>
              <a:t> </a:t>
            </a:r>
            <a:r>
              <a:rPr lang="en-US" dirty="0" err="1"/>
              <a:t>số</a:t>
            </a:r>
            <a:r>
              <a:rPr lang="en-US" dirty="0"/>
              <a:t> </a:t>
            </a:r>
            <a:r>
              <a:rPr lang="en-US" dirty="0" err="1"/>
              <a:t>bức</a:t>
            </a:r>
            <a:r>
              <a:rPr lang="en-US" dirty="0"/>
              <a:t> </a:t>
            </a:r>
            <a:r>
              <a:rPr lang="en-US" dirty="0" err="1"/>
              <a:t>tranh</a:t>
            </a:r>
            <a:r>
              <a:rPr lang="en-US" dirty="0"/>
              <a:t> </a:t>
            </a:r>
            <a:r>
              <a:rPr lang="en-US" dirty="0" err="1"/>
              <a:t>cổ</a:t>
            </a:r>
            <a:r>
              <a:rPr lang="en-US" dirty="0"/>
              <a:t> </a:t>
            </a:r>
            <a:r>
              <a:rPr lang="en-US" dirty="0" err="1"/>
              <a:t>động</a:t>
            </a:r>
            <a:r>
              <a:rPr lang="en-US" dirty="0"/>
              <a:t> </a:t>
            </a:r>
            <a:r>
              <a:rPr lang="en-US" dirty="0" err="1"/>
              <a:t>về</a:t>
            </a:r>
            <a:r>
              <a:rPr lang="en-US" dirty="0"/>
              <a:t> </a:t>
            </a:r>
            <a:r>
              <a:rPr lang="en-US" dirty="0" err="1"/>
              <a:t>bảo</a:t>
            </a:r>
            <a:r>
              <a:rPr lang="en-US" dirty="0"/>
              <a:t> </a:t>
            </a:r>
            <a:r>
              <a:rPr lang="en-US" dirty="0" err="1"/>
              <a:t>vệ</a:t>
            </a:r>
            <a:r>
              <a:rPr lang="en-US" dirty="0"/>
              <a:t> </a:t>
            </a:r>
            <a:r>
              <a:rPr lang="en-US" dirty="0" err="1"/>
              <a:t>môi</a:t>
            </a:r>
            <a:r>
              <a:rPr lang="en-US" dirty="0"/>
              <a:t> </a:t>
            </a:r>
            <a:r>
              <a:rPr lang="en-US" dirty="0" err="1"/>
              <a:t>trường</a:t>
            </a:r>
            <a:r>
              <a:rPr lang="en-US" dirty="0"/>
              <a:t> </a:t>
            </a:r>
            <a:r>
              <a:rPr lang="en-US" dirty="0" err="1"/>
              <a:t>sống</a:t>
            </a:r>
            <a:r>
              <a:rPr lang="en-US" dirty="0"/>
              <a:t> </a:t>
            </a:r>
            <a:r>
              <a:rPr lang="en-US" dirty="0" err="1"/>
              <a:t>của</a:t>
            </a:r>
            <a:r>
              <a:rPr lang="en-US" dirty="0"/>
              <a:t> </a:t>
            </a:r>
            <a:r>
              <a:rPr lang="en-US" dirty="0" err="1"/>
              <a:t>thực</a:t>
            </a:r>
            <a:r>
              <a:rPr lang="en-US" dirty="0"/>
              <a:t> </a:t>
            </a:r>
            <a:r>
              <a:rPr lang="en-US" dirty="0" err="1"/>
              <a:t>vật</a:t>
            </a:r>
            <a:r>
              <a:rPr lang="en-US" dirty="0"/>
              <a:t> </a:t>
            </a:r>
            <a:r>
              <a:rPr lang="en-US" dirty="0" err="1"/>
              <a:t>và</a:t>
            </a:r>
            <a:r>
              <a:rPr lang="en-US" dirty="0"/>
              <a:t> </a:t>
            </a:r>
            <a:r>
              <a:rPr lang="en-US" dirty="0" err="1"/>
              <a:t>động</a:t>
            </a:r>
            <a:r>
              <a:rPr lang="en-US" dirty="0"/>
              <a:t> </a:t>
            </a:r>
            <a:r>
              <a:rPr lang="en-US" dirty="0" err="1"/>
              <a:t>vật</a:t>
            </a:r>
            <a:endParaRPr lang="en-US" dirty="0"/>
          </a:p>
        </p:txBody>
      </p:sp>
      <p:pic>
        <p:nvPicPr>
          <p:cNvPr id="4" name="Picture 3">
            <a:extLst>
              <a:ext uri="{FF2B5EF4-FFF2-40B4-BE49-F238E27FC236}">
                <a16:creationId xmlns:a16="http://schemas.microsoft.com/office/drawing/2014/main" xmlns="" id="{433D4782-20CB-45C4-974C-8881479A094C}"/>
              </a:ext>
            </a:extLst>
          </p:cNvPr>
          <p:cNvPicPr>
            <a:picLocks noChangeAspect="1"/>
          </p:cNvPicPr>
          <p:nvPr/>
        </p:nvPicPr>
        <p:blipFill>
          <a:blip r:embed="rId2"/>
          <a:stretch>
            <a:fillRect/>
          </a:stretch>
        </p:blipFill>
        <p:spPr>
          <a:xfrm>
            <a:off x="0" y="168790"/>
            <a:ext cx="12192000" cy="6520419"/>
          </a:xfrm>
          <a:prstGeom prst="rect">
            <a:avLst/>
          </a:prstGeom>
        </p:spPr>
      </p:pic>
      <p:pic>
        <p:nvPicPr>
          <p:cNvPr id="5" name="Picture 4">
            <a:extLst>
              <a:ext uri="{FF2B5EF4-FFF2-40B4-BE49-F238E27FC236}">
                <a16:creationId xmlns:a16="http://schemas.microsoft.com/office/drawing/2014/main" xmlns="" id="{5FE1C537-D0E2-4B68-84D2-90ED4A0B3398}"/>
              </a:ext>
            </a:extLst>
          </p:cNvPr>
          <p:cNvPicPr>
            <a:picLocks noChangeAspect="1"/>
          </p:cNvPicPr>
          <p:nvPr/>
        </p:nvPicPr>
        <p:blipFill>
          <a:blip r:embed="rId3"/>
          <a:stretch>
            <a:fillRect/>
          </a:stretch>
        </p:blipFill>
        <p:spPr>
          <a:xfrm>
            <a:off x="-1" y="0"/>
            <a:ext cx="12191999" cy="6858000"/>
          </a:xfrm>
          <a:prstGeom prst="rect">
            <a:avLst/>
          </a:prstGeom>
        </p:spPr>
      </p:pic>
      <p:pic>
        <p:nvPicPr>
          <p:cNvPr id="6" name="Picture 5">
            <a:extLst>
              <a:ext uri="{FF2B5EF4-FFF2-40B4-BE49-F238E27FC236}">
                <a16:creationId xmlns:a16="http://schemas.microsoft.com/office/drawing/2014/main" xmlns="" id="{B26E62A7-F653-4766-A5EC-42D17808AADF}"/>
              </a:ext>
            </a:extLst>
          </p:cNvPr>
          <p:cNvPicPr>
            <a:picLocks noChangeAspect="1"/>
          </p:cNvPicPr>
          <p:nvPr/>
        </p:nvPicPr>
        <p:blipFill>
          <a:blip r:embed="rId4"/>
          <a:stretch>
            <a:fillRect/>
          </a:stretch>
        </p:blipFill>
        <p:spPr>
          <a:xfrm>
            <a:off x="-2" y="-2"/>
            <a:ext cx="12191998" cy="6858001"/>
          </a:xfrm>
          <a:prstGeom prst="rect">
            <a:avLst/>
          </a:prstGeom>
        </p:spPr>
      </p:pic>
      <p:pic>
        <p:nvPicPr>
          <p:cNvPr id="7" name="Picture 6">
            <a:extLst>
              <a:ext uri="{FF2B5EF4-FFF2-40B4-BE49-F238E27FC236}">
                <a16:creationId xmlns:a16="http://schemas.microsoft.com/office/drawing/2014/main" xmlns="" id="{708ABDC0-5B87-4820-B0FB-5510C250F15D}"/>
              </a:ext>
            </a:extLst>
          </p:cNvPr>
          <p:cNvPicPr>
            <a:picLocks noChangeAspect="1"/>
          </p:cNvPicPr>
          <p:nvPr/>
        </p:nvPicPr>
        <p:blipFill>
          <a:blip r:embed="rId5"/>
          <a:stretch>
            <a:fillRect/>
          </a:stretch>
        </p:blipFill>
        <p:spPr>
          <a:xfrm>
            <a:off x="0" y="-3"/>
            <a:ext cx="12192000" cy="6911179"/>
          </a:xfrm>
          <a:prstGeom prst="rect">
            <a:avLst/>
          </a:prstGeom>
        </p:spPr>
      </p:pic>
      <p:pic>
        <p:nvPicPr>
          <p:cNvPr id="9" name="Picture 8">
            <a:extLst>
              <a:ext uri="{FF2B5EF4-FFF2-40B4-BE49-F238E27FC236}">
                <a16:creationId xmlns:a16="http://schemas.microsoft.com/office/drawing/2014/main" xmlns="" id="{52E23566-4049-410B-9236-E3F313180981}"/>
              </a:ext>
            </a:extLst>
          </p:cNvPr>
          <p:cNvPicPr>
            <a:picLocks noChangeAspect="1"/>
          </p:cNvPicPr>
          <p:nvPr/>
        </p:nvPicPr>
        <p:blipFill>
          <a:blip r:embed="rId6"/>
          <a:stretch>
            <a:fillRect/>
          </a:stretch>
        </p:blipFill>
        <p:spPr>
          <a:xfrm>
            <a:off x="0" y="-53179"/>
            <a:ext cx="12192000" cy="7063579"/>
          </a:xfrm>
          <a:prstGeom prst="rect">
            <a:avLst/>
          </a:prstGeom>
        </p:spPr>
      </p:pic>
    </p:spTree>
    <p:extLst>
      <p:ext uri="{BB962C8B-B14F-4D97-AF65-F5344CB8AC3E}">
        <p14:creationId xmlns:p14="http://schemas.microsoft.com/office/powerpoint/2010/main" val="89597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F877059-40F2-4545-A38A-61BE7EEFEBAA}"/>
              </a:ext>
            </a:extLst>
          </p:cNvPr>
          <p:cNvSpPr>
            <a:spLocks noGrp="1"/>
          </p:cNvSpPr>
          <p:nvPr>
            <p:ph idx="1"/>
          </p:nvPr>
        </p:nvSpPr>
        <p:spPr>
          <a:xfrm>
            <a:off x="609600" y="1600202"/>
            <a:ext cx="10972800" cy="944216"/>
          </a:xfrm>
        </p:spPr>
        <p:txBody>
          <a:bodyPr/>
          <a:lstStyle/>
          <a:p>
            <a:pPr marL="0" indent="0">
              <a:buNone/>
            </a:pPr>
            <a:r>
              <a:rPr lang="en-US" dirty="0" err="1">
                <a:latin typeface="Times New Roman" panose="02020603050405020304" pitchFamily="18" charset="0"/>
                <a:cs typeface="Times New Roman" panose="02020603050405020304" pitchFamily="18" charset="0"/>
              </a:rPr>
              <a:t>Hãy</a:t>
            </a:r>
            <a:r>
              <a:rPr lang="en-US" dirty="0">
                <a:latin typeface="Times New Roman" panose="02020603050405020304" pitchFamily="18" charset="0"/>
                <a:cs typeface="Times New Roman" panose="02020603050405020304" pitchFamily="18" charset="0"/>
              </a:rPr>
              <a:t> chia </a:t>
            </a:r>
            <a:r>
              <a:rPr lang="en-US" dirty="0" err="1">
                <a:latin typeface="Times New Roman" panose="02020603050405020304" pitchFamily="18" charset="0"/>
                <a:cs typeface="Times New Roman" panose="02020603050405020304" pitchFamily="18" charset="0"/>
              </a:rPr>
              <a:t>sẻ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bè</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nhé</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1408941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TotalTime>
  <Words>341</Words>
  <Application>Microsoft Office PowerPoint</Application>
  <PresentationFormat>Widescreen</PresentationFormat>
  <Paragraphs>11</Paragraphs>
  <Slides>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Times New Roman</vt:lpstr>
      <vt:lpstr>1_Office Theme</vt:lpstr>
      <vt:lpstr>PowerPoint Presentation</vt:lpstr>
      <vt:lpstr>PowerPoint Presentation</vt:lpstr>
      <vt:lpstr>Tình huống 2: Bố hỏi mẹ và con gái: “Mình có nên phun thuốc diệt cỏ không nhỉ?”. Nếu em là bạn nữ trong hình, em sẽ trả lời thế nào? </vt:lpstr>
      <vt:lpstr>Một số bức tranh cổ động về bảo vệ môi trường sống của thực vật và động vật</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Thảo Nguyên</dc:creator>
  <cp:lastModifiedBy>Windows User</cp:lastModifiedBy>
  <cp:revision>2</cp:revision>
  <dcterms:created xsi:type="dcterms:W3CDTF">2022-02-18T05:38:33Z</dcterms:created>
  <dcterms:modified xsi:type="dcterms:W3CDTF">2023-03-10T08:24:51Z</dcterms:modified>
</cp:coreProperties>
</file>