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9" r:id="rId2"/>
    <p:sldId id="280" r:id="rId3"/>
    <p:sldId id="285" r:id="rId4"/>
    <p:sldId id="284" r:id="rId5"/>
    <p:sldId id="283" r:id="rId6"/>
    <p:sldId id="281" r:id="rId7"/>
    <p:sldId id="286" r:id="rId8"/>
    <p:sldId id="298" r:id="rId9"/>
    <p:sldId id="287" r:id="rId10"/>
    <p:sldId id="296" r:id="rId11"/>
    <p:sldId id="289" r:id="rId12"/>
    <p:sldId id="282" r:id="rId13"/>
    <p:sldId id="294" r:id="rId14"/>
    <p:sldId id="295" r:id="rId15"/>
    <p:sldId id="292"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D49FF-B71B-4456-92ED-2187C55071A5}"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82010-440F-4727-887C-A87839F90C84}" type="slidenum">
              <a:rPr lang="en-US" smtClean="0"/>
              <a:t>‹#›</a:t>
            </a:fld>
            <a:endParaRPr lang="en-US"/>
          </a:p>
        </p:txBody>
      </p:sp>
    </p:spTree>
    <p:extLst>
      <p:ext uri="{BB962C8B-B14F-4D97-AF65-F5344CB8AC3E}">
        <p14:creationId xmlns:p14="http://schemas.microsoft.com/office/powerpoint/2010/main" val="1723647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70238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52501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61557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62468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18136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86598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87330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83012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57E6-869A-4955-B84C-A145687AF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E6D174-2139-4BB1-A55D-6B20E6607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A885F4-9079-48FA-8FF0-452DD42D30F8}"/>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5" name="Footer Placeholder 4">
            <a:extLst>
              <a:ext uri="{FF2B5EF4-FFF2-40B4-BE49-F238E27FC236}">
                <a16:creationId xmlns:a16="http://schemas.microsoft.com/office/drawing/2014/main" id="{0F6371B6-49C1-4EEB-A679-C483273CB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191B2-1B8B-4376-9929-B6C3298BBDE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2781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6F30-8C0E-41EA-A55C-DCE3A0BB5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5898F2-2481-4D19-B1B4-53FF6EFBEC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3377C-6910-4EC9-B9A0-559BCAFA4C97}"/>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5" name="Footer Placeholder 4">
            <a:extLst>
              <a:ext uri="{FF2B5EF4-FFF2-40B4-BE49-F238E27FC236}">
                <a16:creationId xmlns:a16="http://schemas.microsoft.com/office/drawing/2014/main" id="{4D4D096B-C919-4762-A484-91EF0F655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C1FEE-1764-4053-84AF-0BFEABBED86D}"/>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9196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D17FA-6DE6-48EF-9780-451BDD8FB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3960E3-07FE-45CD-BD93-ABA87A0AA7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1082E-A73D-43D9-8AD7-339ABF95F79D}"/>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5" name="Footer Placeholder 4">
            <a:extLst>
              <a:ext uri="{FF2B5EF4-FFF2-40B4-BE49-F238E27FC236}">
                <a16:creationId xmlns:a16="http://schemas.microsoft.com/office/drawing/2014/main" id="{52B27656-4810-40DF-B0FF-0D3A1E6A8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14CCC-AC5A-43C7-93A7-3A28096C0F71}"/>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4266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351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A44C-5215-453E-8C66-5AE44F5A6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A2930-07B3-42E2-9229-EF48D4CF3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1C5E9-D543-47C4-B3B8-25B7C0B9FBC7}"/>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5" name="Footer Placeholder 4">
            <a:extLst>
              <a:ext uri="{FF2B5EF4-FFF2-40B4-BE49-F238E27FC236}">
                <a16:creationId xmlns:a16="http://schemas.microsoft.com/office/drawing/2014/main" id="{27F2B6BA-C60E-492E-B4CF-114A20B75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6F1F3-509E-457B-9B78-EECD9931633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8643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4C9E-16D5-44DC-B6B3-3B4A063F1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61801-7A8E-47D3-8642-FA58F008D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096C0A-BF68-4A10-8B57-BF6368E31608}"/>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5" name="Footer Placeholder 4">
            <a:extLst>
              <a:ext uri="{FF2B5EF4-FFF2-40B4-BE49-F238E27FC236}">
                <a16:creationId xmlns:a16="http://schemas.microsoft.com/office/drawing/2014/main" id="{934647BD-DA82-4054-9F19-D099670A4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98FC9-7270-46E0-81EF-65F62897922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7031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20D2-CED6-47CB-803B-01F6005B9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E8A9D-0CE7-464C-A370-625630ADD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4C1A6F-932F-4031-A532-3A465F2B9F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4AC6DA-819C-40DD-9E02-51F6CFBAA6B7}"/>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6" name="Footer Placeholder 5">
            <a:extLst>
              <a:ext uri="{FF2B5EF4-FFF2-40B4-BE49-F238E27FC236}">
                <a16:creationId xmlns:a16="http://schemas.microsoft.com/office/drawing/2014/main" id="{CE986E8F-255A-4C49-834E-9B366B467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69B64-C50C-437D-9005-58031D224048}"/>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78119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9E3D-B6C0-408F-9410-0137705B7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0729A-F547-403E-9487-9C98380B8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9D6106-854E-4D70-9265-A3F28BE2E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4E9374-FC5E-441F-90CE-2011E6D27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C4594-2506-485D-8DB1-C15AD68B12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972BA5-E9D2-46E0-BC7C-AD80671A5C0D}"/>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8" name="Footer Placeholder 7">
            <a:extLst>
              <a:ext uri="{FF2B5EF4-FFF2-40B4-BE49-F238E27FC236}">
                <a16:creationId xmlns:a16="http://schemas.microsoft.com/office/drawing/2014/main" id="{63792FFB-6EC3-4E58-ABDF-64C1A9BEEC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345A73-E114-4A60-9E3B-7523167BC89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42857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7468-8994-4C9E-9938-904AD17F3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EEE58F-B64A-4C78-A927-052E9F96981A}"/>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4" name="Footer Placeholder 3">
            <a:extLst>
              <a:ext uri="{FF2B5EF4-FFF2-40B4-BE49-F238E27FC236}">
                <a16:creationId xmlns:a16="http://schemas.microsoft.com/office/drawing/2014/main" id="{704BE1D3-C2C1-4B53-8172-E17E09A19E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8BB572-2CEB-4808-8F93-EFB82003D55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23063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3B4E1-FF0D-4654-9599-9B020BE6A450}"/>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3" name="Footer Placeholder 2">
            <a:extLst>
              <a:ext uri="{FF2B5EF4-FFF2-40B4-BE49-F238E27FC236}">
                <a16:creationId xmlns:a16="http://schemas.microsoft.com/office/drawing/2014/main" id="{D346B15E-0EBF-484F-8096-673DC77D9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1FEE6-0EC1-4F1C-AEF3-32EED8A27FC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66808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CF02-46DB-4808-A85F-264C891A5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05AF88-F326-4BE3-BF72-7A549E2E8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310BE2-D6FA-4BC4-9D33-2DF57E787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4AC86-FAB2-4833-8EED-F9F739A75AB5}"/>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6" name="Footer Placeholder 5">
            <a:extLst>
              <a:ext uri="{FF2B5EF4-FFF2-40B4-BE49-F238E27FC236}">
                <a16:creationId xmlns:a16="http://schemas.microsoft.com/office/drawing/2014/main" id="{FBC432A8-0359-4C6D-9B34-2EB4B2E1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75C06-E282-49AB-8907-75B7759D8E4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3682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FDA5-0216-43A5-BB26-A539B7EE3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978AA1-47CC-4713-A87B-0A91538D4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E1D751-CF39-41E7-9479-8A44041F6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54006-1075-444F-A8EC-2ED5FA056010}"/>
              </a:ext>
            </a:extLst>
          </p:cNvPr>
          <p:cNvSpPr>
            <a:spLocks noGrp="1"/>
          </p:cNvSpPr>
          <p:nvPr>
            <p:ph type="dt" sz="half" idx="10"/>
          </p:nvPr>
        </p:nvSpPr>
        <p:spPr/>
        <p:txBody>
          <a:bodyPr/>
          <a:lstStyle/>
          <a:p>
            <a:fld id="{BFE1B4AF-6270-42C6-A99F-7A4AE005474F}" type="datetimeFigureOut">
              <a:rPr lang="en-US" smtClean="0"/>
              <a:t>3/11/2022</a:t>
            </a:fld>
            <a:endParaRPr lang="en-US"/>
          </a:p>
        </p:txBody>
      </p:sp>
      <p:sp>
        <p:nvSpPr>
          <p:cNvPr id="6" name="Footer Placeholder 5">
            <a:extLst>
              <a:ext uri="{FF2B5EF4-FFF2-40B4-BE49-F238E27FC236}">
                <a16:creationId xmlns:a16="http://schemas.microsoft.com/office/drawing/2014/main" id="{8F06C399-EB11-4D41-93D9-1388347FC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C8907-197D-4EDF-9419-02882449418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20424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A8276F-D349-4D94-BD2A-98220A289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983528-3D98-42B7-A1DD-CE2695A1A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7C3FF-3F71-4CA5-9B56-329D002A9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1B4AF-6270-42C6-A99F-7A4AE005474F}" type="datetimeFigureOut">
              <a:rPr lang="en-US" smtClean="0"/>
              <a:t>3/11/2022</a:t>
            </a:fld>
            <a:endParaRPr lang="en-US"/>
          </a:p>
        </p:txBody>
      </p:sp>
      <p:sp>
        <p:nvSpPr>
          <p:cNvPr id="5" name="Footer Placeholder 4">
            <a:extLst>
              <a:ext uri="{FF2B5EF4-FFF2-40B4-BE49-F238E27FC236}">
                <a16:creationId xmlns:a16="http://schemas.microsoft.com/office/drawing/2014/main" id="{471ABA66-807A-4B1C-AE65-A452D8BC2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14CE17-1E75-4417-A0DD-C4443A654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2D307-3A05-4EC7-9CAC-18B6F7E98BF0}" type="slidenum">
              <a:rPr lang="en-US" smtClean="0"/>
              <a:t>‹#›</a:t>
            </a:fld>
            <a:endParaRPr lang="en-US"/>
          </a:p>
        </p:txBody>
      </p:sp>
    </p:spTree>
    <p:extLst>
      <p:ext uri="{BB962C8B-B14F-4D97-AF65-F5344CB8AC3E}">
        <p14:creationId xmlns:p14="http://schemas.microsoft.com/office/powerpoint/2010/main" val="384635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4" y="-2679379"/>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774752" y="201934"/>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038394"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546312" y="1254176"/>
            <a:ext cx="546749" cy="623455"/>
          </a:xfrm>
          <a:prstGeom prst="rect">
            <a:avLst/>
          </a:prstGeom>
        </p:spPr>
      </p:pic>
      <p:pic>
        <p:nvPicPr>
          <p:cNvPr id="16" name="图片 15">
            <a:extLst>
              <a:ext uri="{FF2B5EF4-FFF2-40B4-BE49-F238E27FC236}">
                <a16:creationId xmlns:a16="http://schemas.microsoft.com/office/drawing/2014/main" id="{C797455C-489A-4131-AF76-33F3EFC82B18}"/>
              </a:ext>
            </a:extLst>
          </p:cNvPr>
          <p:cNvPicPr>
            <a:picLocks noChangeAspect="1"/>
          </p:cNvPicPr>
          <p:nvPr/>
        </p:nvPicPr>
        <p:blipFill rotWithShape="1">
          <a:blip r:embed="rId6">
            <a:extLst>
              <a:ext uri="{28A0092B-C50C-407E-A947-70E740481C1C}">
                <a14:useLocalDpi xmlns:a14="http://schemas.microsoft.com/office/drawing/2010/main" val="0"/>
              </a:ext>
            </a:extLst>
          </a:blip>
          <a:srcRect l="19484" t="41971" r="44170" b="50000"/>
          <a:stretch/>
        </p:blipFill>
        <p:spPr>
          <a:xfrm>
            <a:off x="3813031" y="3198954"/>
            <a:ext cx="4280183" cy="1417810"/>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272800" y="2648858"/>
            <a:ext cx="1919200" cy="2011695"/>
          </a:xfrm>
          <a:prstGeom prst="rect">
            <a:avLst/>
          </a:prstGeom>
        </p:spPr>
      </p:pic>
      <p:pic>
        <p:nvPicPr>
          <p:cNvPr id="18" name="图片 17">
            <a:extLst>
              <a:ext uri="{FF2B5EF4-FFF2-40B4-BE49-F238E27FC236}">
                <a16:creationId xmlns:a16="http://schemas.microsoft.com/office/drawing/2014/main" id="{397B9202-A90E-44DC-B2EA-DA12EC7F2C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510" t="13839" r="16909" b="68434"/>
          <a:stretch/>
        </p:blipFill>
        <p:spPr>
          <a:xfrm rot="1121413">
            <a:off x="2942231" y="3563484"/>
            <a:ext cx="796177" cy="98055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91499"/>
              <a:ext cx="12344401" cy="2596612"/>
              <a:chOff x="0" y="4691499"/>
              <a:chExt cx="12344401" cy="2596612"/>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0505" r="64160" b="9192"/>
              <a:stretch/>
            </p:blipFill>
            <p:spPr>
              <a:xfrm>
                <a:off x="10070610" y="4691499"/>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8966361" y="1429402"/>
            <a:ext cx="1084876" cy="896458"/>
          </a:xfrm>
          <a:prstGeom prst="rect">
            <a:avLst/>
          </a:prstGeom>
        </p:spPr>
      </p:pic>
      <p:pic>
        <p:nvPicPr>
          <p:cNvPr id="33" name="图片 32">
            <a:extLst>
              <a:ext uri="{FF2B5EF4-FFF2-40B4-BE49-F238E27FC236}">
                <a16:creationId xmlns:a16="http://schemas.microsoft.com/office/drawing/2014/main" id="{041C6EAB-E2E5-4B58-87CF-EC4528A5AE34}"/>
              </a:ext>
            </a:extLst>
          </p:cNvPr>
          <p:cNvPicPr>
            <a:picLocks noChangeAspect="1"/>
          </p:cNvPicPr>
          <p:nvPr/>
        </p:nvPicPr>
        <p:blipFill rotWithShape="1">
          <a:blip r:embed="rId6">
            <a:extLst>
              <a:ext uri="{28A0092B-C50C-407E-A947-70E740481C1C}">
                <a14:useLocalDpi xmlns:a14="http://schemas.microsoft.com/office/drawing/2010/main" val="0"/>
              </a:ext>
            </a:extLst>
          </a:blip>
          <a:srcRect l="81272" t="26060" r="100" b="62879"/>
          <a:stretch/>
        </p:blipFill>
        <p:spPr>
          <a:xfrm flipH="1">
            <a:off x="1491912" y="4125617"/>
            <a:ext cx="1565534" cy="1393709"/>
          </a:xfrm>
          <a:prstGeom prst="rect">
            <a:avLst/>
          </a:prstGeom>
        </p:spPr>
      </p:pic>
      <p:sp>
        <p:nvSpPr>
          <p:cNvPr id="3" name="TextBox 2">
            <a:extLst>
              <a:ext uri="{FF2B5EF4-FFF2-40B4-BE49-F238E27FC236}">
                <a16:creationId xmlns:a16="http://schemas.microsoft.com/office/drawing/2014/main" id="{21A51AB4-DCD6-425D-8B76-EB271EE99521}"/>
              </a:ext>
            </a:extLst>
          </p:cNvPr>
          <p:cNvSpPr txBox="1"/>
          <p:nvPr/>
        </p:nvSpPr>
        <p:spPr>
          <a:xfrm>
            <a:off x="2085886" y="602378"/>
            <a:ext cx="8262008" cy="2308324"/>
          </a:xfrm>
          <a:prstGeom prst="rect">
            <a:avLst/>
          </a:prstGeom>
          <a:noFill/>
        </p:spPr>
        <p:txBody>
          <a:bodyPr wrap="square" rtlCol="0">
            <a:spAutoFit/>
          </a:bodyPr>
          <a:lstStyle/>
          <a:p>
            <a:pPr algn="ctr"/>
            <a:r>
              <a:rPr lang="en-US" sz="3600" b="1" dirty="0" err="1">
                <a:latin typeface="HP001 4 hàng" panose="020B0603050302020204" pitchFamily="34" charset="0"/>
                <a:cs typeface="Times New Roman" panose="02020603050405020304" pitchFamily="18" charset="0"/>
              </a:rPr>
              <a:t>Thứ</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sáu</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ngày</a:t>
            </a:r>
            <a:r>
              <a:rPr lang="en-US" sz="3600" b="1" dirty="0">
                <a:latin typeface="HP001 4 hàng" panose="020B0603050302020204" pitchFamily="34" charset="0"/>
                <a:cs typeface="Times New Roman" panose="02020603050405020304" pitchFamily="18" charset="0"/>
              </a:rPr>
              <a:t> 11 </a:t>
            </a:r>
            <a:r>
              <a:rPr lang="en-US" sz="3600" b="1" dirty="0" err="1">
                <a:latin typeface="HP001 4 hàng" panose="020B0603050302020204" pitchFamily="34" charset="0"/>
                <a:cs typeface="Times New Roman" panose="02020603050405020304" pitchFamily="18" charset="0"/>
              </a:rPr>
              <a:t>tháng</a:t>
            </a:r>
            <a:r>
              <a:rPr lang="en-US" sz="3600" b="1" dirty="0">
                <a:latin typeface="HP001 4 hàng" panose="020B0603050302020204" pitchFamily="34" charset="0"/>
                <a:cs typeface="Times New Roman" panose="02020603050405020304" pitchFamily="18" charset="0"/>
              </a:rPr>
              <a:t> 3 </a:t>
            </a:r>
            <a:r>
              <a:rPr lang="en-US" sz="3600" b="1" dirty="0" err="1">
                <a:latin typeface="HP001 4 hàng" panose="020B0603050302020204" pitchFamily="34" charset="0"/>
                <a:cs typeface="Times New Roman" panose="02020603050405020304" pitchFamily="18" charset="0"/>
              </a:rPr>
              <a:t>năm</a:t>
            </a:r>
            <a:r>
              <a:rPr lang="en-US" sz="3600" b="1" dirty="0">
                <a:latin typeface="HP001 4 hàng" panose="020B0603050302020204" pitchFamily="34" charset="0"/>
                <a:cs typeface="Times New Roman" panose="02020603050405020304" pitchFamily="18" charset="0"/>
              </a:rPr>
              <a:t> 2022</a:t>
            </a:r>
          </a:p>
          <a:p>
            <a:pPr algn="ctr">
              <a:lnSpc>
                <a:spcPct val="150000"/>
              </a:lnSpc>
            </a:pPr>
            <a:r>
              <a:rPr lang="en-US" sz="3600" b="1" u="sng" dirty="0" err="1">
                <a:latin typeface="HP001 4 hàng" panose="020B0603050302020204" pitchFamily="34" charset="0"/>
                <a:cs typeface="Times New Roman" panose="02020603050405020304" pitchFamily="18" charset="0"/>
              </a:rPr>
              <a:t>Tự</a:t>
            </a:r>
            <a:r>
              <a:rPr lang="en-US" sz="3600" b="1" u="sng" dirty="0">
                <a:latin typeface="HP001 4 hàng" panose="020B0603050302020204" pitchFamily="34" charset="0"/>
                <a:cs typeface="Times New Roman" panose="02020603050405020304" pitchFamily="18" charset="0"/>
              </a:rPr>
              <a:t> </a:t>
            </a:r>
            <a:r>
              <a:rPr lang="en-US" sz="3600" b="1" u="sng" dirty="0" err="1">
                <a:latin typeface="HP001 4 hàng" panose="020B0603050302020204" pitchFamily="34" charset="0"/>
                <a:cs typeface="Times New Roman" panose="02020603050405020304" pitchFamily="18" charset="0"/>
              </a:rPr>
              <a:t>nhiên</a:t>
            </a:r>
            <a:r>
              <a:rPr lang="en-US" sz="3600" b="1" u="sng" dirty="0">
                <a:latin typeface="HP001 4 hàng" panose="020B0603050302020204" pitchFamily="34" charset="0"/>
                <a:cs typeface="Times New Roman" panose="02020603050405020304" pitchFamily="18" charset="0"/>
              </a:rPr>
              <a:t> </a:t>
            </a:r>
            <a:r>
              <a:rPr lang="en-US" sz="3600" b="1" u="sng" dirty="0" err="1">
                <a:latin typeface="HP001 4 hàng" panose="020B0603050302020204" pitchFamily="34" charset="0"/>
                <a:cs typeface="Times New Roman" panose="02020603050405020304" pitchFamily="18" charset="0"/>
              </a:rPr>
              <a:t>và</a:t>
            </a:r>
            <a:r>
              <a:rPr lang="en-US" sz="3600" b="1" u="sng" dirty="0">
                <a:latin typeface="HP001 4 hàng" panose="020B0603050302020204" pitchFamily="34" charset="0"/>
                <a:cs typeface="Times New Roman" panose="02020603050405020304" pitchFamily="18" charset="0"/>
              </a:rPr>
              <a:t> </a:t>
            </a:r>
            <a:r>
              <a:rPr lang="en-US" sz="3600" b="1" u="sng" dirty="0" err="1">
                <a:latin typeface="HP001 4 hàng" panose="020B0603050302020204" pitchFamily="34" charset="0"/>
                <a:cs typeface="Times New Roman" panose="02020603050405020304" pitchFamily="18" charset="0"/>
              </a:rPr>
              <a:t>xã</a:t>
            </a:r>
            <a:r>
              <a:rPr lang="en-US" sz="3600" b="1" u="sng" dirty="0">
                <a:latin typeface="HP001 4 hàng" panose="020B0603050302020204" pitchFamily="34" charset="0"/>
                <a:cs typeface="Times New Roman" panose="02020603050405020304" pitchFamily="18" charset="0"/>
              </a:rPr>
              <a:t> </a:t>
            </a:r>
            <a:r>
              <a:rPr lang="en-US" sz="3600" b="1" u="sng" dirty="0" err="1">
                <a:latin typeface="HP001 4 hàng" panose="020B0603050302020204" pitchFamily="34" charset="0"/>
                <a:cs typeface="Times New Roman" panose="02020603050405020304" pitchFamily="18" charset="0"/>
              </a:rPr>
              <a:t>hội</a:t>
            </a:r>
            <a:endParaRPr lang="en-US" sz="3600" b="1" u="sng" dirty="0">
              <a:latin typeface="HP001 4 hàng" panose="020B0603050302020204" pitchFamily="34" charset="0"/>
              <a:cs typeface="Times New Roman" panose="02020603050405020304" pitchFamily="18" charset="0"/>
            </a:endParaRPr>
          </a:p>
          <a:p>
            <a:pPr algn="ctr">
              <a:lnSpc>
                <a:spcPct val="150000"/>
              </a:lnSpc>
            </a:pPr>
            <a:r>
              <a:rPr lang="en-US" sz="3600" b="1" dirty="0" err="1">
                <a:latin typeface="HP001 4 hàng" panose="020B0603050302020204" pitchFamily="34" charset="0"/>
                <a:cs typeface="Times New Roman" panose="02020603050405020304" pitchFamily="18" charset="0"/>
              </a:rPr>
              <a:t>Phòng</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tránh</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cong</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vẹo</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cột</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sống</a:t>
            </a:r>
            <a:endParaRPr lang="en-US" sz="3600" b="1" dirty="0">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083420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AD822D-ED74-4633-8949-223788C7DBCA}"/>
              </a:ext>
            </a:extLst>
          </p:cNvPr>
          <p:cNvPicPr>
            <a:picLocks noChangeAspect="1"/>
          </p:cNvPicPr>
          <p:nvPr/>
        </p:nvPicPr>
        <p:blipFill>
          <a:blip r:embed="rId2"/>
          <a:stretch>
            <a:fillRect/>
          </a:stretch>
        </p:blipFill>
        <p:spPr>
          <a:xfrm>
            <a:off x="2974848" y="0"/>
            <a:ext cx="6242304" cy="6858000"/>
          </a:xfrm>
          <a:prstGeom prst="rect">
            <a:avLst/>
          </a:prstGeom>
        </p:spPr>
      </p:pic>
    </p:spTree>
    <p:extLst>
      <p:ext uri="{BB962C8B-B14F-4D97-AF65-F5344CB8AC3E}">
        <p14:creationId xmlns:p14="http://schemas.microsoft.com/office/powerpoint/2010/main" val="89012130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699297-4EF4-408E-9FAF-0213E5801DB3}"/>
              </a:ext>
            </a:extLst>
          </p:cNvPr>
          <p:cNvPicPr>
            <a:picLocks noChangeAspect="1"/>
          </p:cNvPicPr>
          <p:nvPr/>
        </p:nvPicPr>
        <p:blipFill>
          <a:blip r:embed="rId2"/>
          <a:stretch>
            <a:fillRect/>
          </a:stretch>
        </p:blipFill>
        <p:spPr>
          <a:xfrm>
            <a:off x="5950226" y="0"/>
            <a:ext cx="6241774" cy="6858000"/>
          </a:xfrm>
          <a:prstGeom prst="rect">
            <a:avLst/>
          </a:prstGeom>
        </p:spPr>
      </p:pic>
      <p:sp>
        <p:nvSpPr>
          <p:cNvPr id="4" name="TextBox 3">
            <a:extLst>
              <a:ext uri="{FF2B5EF4-FFF2-40B4-BE49-F238E27FC236}">
                <a16:creationId xmlns:a16="http://schemas.microsoft.com/office/drawing/2014/main" id="{A0CC3D4E-43D5-4578-89CE-EDAE2C5AB0B6}"/>
              </a:ext>
            </a:extLst>
          </p:cNvPr>
          <p:cNvSpPr txBox="1"/>
          <p:nvPr/>
        </p:nvSpPr>
        <p:spPr>
          <a:xfrm>
            <a:off x="212035" y="285062"/>
            <a:ext cx="5618922" cy="6287875"/>
          </a:xfrm>
          <a:prstGeom prst="rect">
            <a:avLst/>
          </a:prstGeom>
          <a:noFill/>
        </p:spPr>
        <p:txBody>
          <a:bodyPr wrap="square">
            <a:spAutoFit/>
          </a:bodyPr>
          <a:lstStyle/>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latin typeface="Times New Roman" panose="02020603050405020304" pitchFamily="18" charset="0"/>
                <a:ea typeface="Times New Roman" panose="02020603050405020304" pitchFamily="18" charset="0"/>
              </a:rPr>
              <a:t>C</a:t>
            </a:r>
            <a:r>
              <a:rPr lang="nl-NL" sz="2800" i="1" dirty="0">
                <a:solidFill>
                  <a:srgbClr val="000000"/>
                </a:solidFill>
                <a:effectLst/>
                <a:latin typeface="Times New Roman" panose="02020603050405020304" pitchFamily="18" charset="0"/>
                <a:ea typeface="Times New Roman" panose="02020603050405020304" pitchFamily="18" charset="0"/>
              </a:rPr>
              <a:t>ách</a:t>
            </a:r>
            <a:r>
              <a:rPr lang="nl-NL" sz="2800"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effectLst/>
                <a:latin typeface="Times New Roman" panose="02020603050405020304" pitchFamily="18" charset="0"/>
                <a:ea typeface="Times New Roman" panose="02020603050405020304" pitchFamily="18" charset="0"/>
              </a:rPr>
              <a:t>đi, đứng, ngồi và đeo cặp sách của các bạn ở hình </a:t>
            </a:r>
            <a:r>
              <a:rPr lang="nl-NL" sz="2800" b="1" i="1" dirty="0">
                <a:solidFill>
                  <a:srgbClr val="000000"/>
                </a:solidFill>
                <a:effectLst/>
                <a:latin typeface="Times New Roman" panose="02020603050405020304" pitchFamily="18" charset="0"/>
                <a:ea typeface="Times New Roman" panose="02020603050405020304" pitchFamily="18" charset="0"/>
              </a:rPr>
              <a:t>1b, 2b, 3a, 4a </a:t>
            </a:r>
            <a:r>
              <a:rPr lang="nl-NL" sz="2800" i="1" dirty="0">
                <a:solidFill>
                  <a:srgbClr val="000000"/>
                </a:solidFill>
                <a:effectLst/>
                <a:latin typeface="Times New Roman" panose="02020603050405020304" pitchFamily="18" charset="0"/>
                <a:ea typeface="Times New Roman" panose="02020603050405020304" pitchFamily="18" charset="0"/>
              </a:rPr>
              <a:t>có thể dẫn đến bị cong vẹo cột sống</a:t>
            </a:r>
            <a:endParaRPr lang="nl-NL" sz="2800" i="1" dirty="0">
              <a:solidFill>
                <a:srgbClr val="000000"/>
              </a:solidFill>
              <a:latin typeface="Times New Roman" panose="02020603050405020304" pitchFamily="18" charset="0"/>
              <a:ea typeface="Times New Roman" panose="02020603050405020304" pitchFamily="18" charset="0"/>
            </a:endParaRPr>
          </a:p>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Cách đi, đứng, ngồi, đeo cặp sách như vậy có thể dẫn đến cong vẹo cột sống vì nếu đi, đứng, ngồi sai tư thế lâu như cúi gập, ườn, vẹo sang phải hoặc trái sẽ dẫn đến cong lưng; vẹo lưng.</a:t>
            </a:r>
            <a:endParaRPr lang="en-US" sz="2800" dirty="0"/>
          </a:p>
        </p:txBody>
      </p:sp>
    </p:spTree>
    <p:extLst>
      <p:ext uri="{BB962C8B-B14F-4D97-AF65-F5344CB8AC3E}">
        <p14:creationId xmlns:p14="http://schemas.microsoft.com/office/powerpoint/2010/main" val="26876357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4">
            <a:extLst>
              <a:ext uri="{28A0092B-C50C-407E-A947-70E740481C1C}">
                <a14:useLocalDpi xmlns:a14="http://schemas.microsoft.com/office/drawing/2010/main" val="0"/>
              </a:ext>
            </a:extLst>
          </a:blip>
          <a:srcRect t="16061" r="84605" b="75454"/>
          <a:stretch/>
        </p:blipFill>
        <p:spPr>
          <a:xfrm>
            <a:off x="214022" y="584608"/>
            <a:ext cx="1084876" cy="896458"/>
          </a:xfrm>
          <a:prstGeom prst="rect">
            <a:avLst/>
          </a:prstGeom>
        </p:spPr>
      </p:pic>
      <p:sp>
        <p:nvSpPr>
          <p:cNvPr id="5" name="TextBox 4">
            <a:extLst>
              <a:ext uri="{FF2B5EF4-FFF2-40B4-BE49-F238E27FC236}">
                <a16:creationId xmlns:a16="http://schemas.microsoft.com/office/drawing/2014/main" id="{325E1657-145A-424D-B6E7-A697A425779B}"/>
              </a:ext>
            </a:extLst>
          </p:cNvPr>
          <p:cNvSpPr txBox="1"/>
          <p:nvPr/>
        </p:nvSpPr>
        <p:spPr>
          <a:xfrm>
            <a:off x="1224428" y="565598"/>
            <a:ext cx="9743143"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vẹo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A0283944-A533-43DC-8393-94A90C935D08}"/>
              </a:ext>
            </a:extLst>
          </p:cNvPr>
          <p:cNvPicPr>
            <a:picLocks noChangeAspect="1"/>
          </p:cNvPicPr>
          <p:nvPr/>
        </p:nvPicPr>
        <p:blipFill>
          <a:blip r:embed="rId5"/>
          <a:stretch>
            <a:fillRect/>
          </a:stretch>
        </p:blipFill>
        <p:spPr>
          <a:xfrm>
            <a:off x="1512807" y="1839384"/>
            <a:ext cx="1276350" cy="2552700"/>
          </a:xfrm>
          <a:prstGeom prst="rect">
            <a:avLst/>
          </a:prstGeom>
        </p:spPr>
      </p:pic>
      <p:pic>
        <p:nvPicPr>
          <p:cNvPr id="9" name="Picture 8">
            <a:extLst>
              <a:ext uri="{FF2B5EF4-FFF2-40B4-BE49-F238E27FC236}">
                <a16:creationId xmlns:a16="http://schemas.microsoft.com/office/drawing/2014/main" id="{9939D951-6252-4FED-98D8-611714AE212B}"/>
              </a:ext>
            </a:extLst>
          </p:cNvPr>
          <p:cNvPicPr>
            <a:picLocks noChangeAspect="1"/>
          </p:cNvPicPr>
          <p:nvPr/>
        </p:nvPicPr>
        <p:blipFill>
          <a:blip r:embed="rId6"/>
          <a:stretch>
            <a:fillRect/>
          </a:stretch>
        </p:blipFill>
        <p:spPr>
          <a:xfrm>
            <a:off x="3431067" y="1835541"/>
            <a:ext cx="1266825" cy="2571750"/>
          </a:xfrm>
          <a:prstGeom prst="rect">
            <a:avLst/>
          </a:prstGeom>
        </p:spPr>
      </p:pic>
      <p:pic>
        <p:nvPicPr>
          <p:cNvPr id="13" name="Picture 12">
            <a:extLst>
              <a:ext uri="{FF2B5EF4-FFF2-40B4-BE49-F238E27FC236}">
                <a16:creationId xmlns:a16="http://schemas.microsoft.com/office/drawing/2014/main" id="{65F422C5-9514-4B70-B38A-7395FB617817}"/>
              </a:ext>
            </a:extLst>
          </p:cNvPr>
          <p:cNvPicPr>
            <a:picLocks noChangeAspect="1"/>
          </p:cNvPicPr>
          <p:nvPr/>
        </p:nvPicPr>
        <p:blipFill>
          <a:blip r:embed="rId7"/>
          <a:stretch>
            <a:fillRect/>
          </a:stretch>
        </p:blipFill>
        <p:spPr>
          <a:xfrm>
            <a:off x="5557425" y="1871984"/>
            <a:ext cx="1238250" cy="2571750"/>
          </a:xfrm>
          <a:prstGeom prst="rect">
            <a:avLst/>
          </a:prstGeom>
        </p:spPr>
      </p:pic>
      <p:pic>
        <p:nvPicPr>
          <p:cNvPr id="16" name="Picture 15">
            <a:extLst>
              <a:ext uri="{FF2B5EF4-FFF2-40B4-BE49-F238E27FC236}">
                <a16:creationId xmlns:a16="http://schemas.microsoft.com/office/drawing/2014/main" id="{AE82C2E0-54DA-4BE1-8F98-D80664795E84}"/>
              </a:ext>
            </a:extLst>
          </p:cNvPr>
          <p:cNvPicPr>
            <a:picLocks noChangeAspect="1"/>
          </p:cNvPicPr>
          <p:nvPr/>
        </p:nvPicPr>
        <p:blipFill>
          <a:blip r:embed="rId8"/>
          <a:stretch>
            <a:fillRect/>
          </a:stretch>
        </p:blipFill>
        <p:spPr>
          <a:xfrm>
            <a:off x="8019024" y="1821332"/>
            <a:ext cx="1162050" cy="2476500"/>
          </a:xfrm>
          <a:prstGeom prst="rect">
            <a:avLst/>
          </a:prstGeom>
        </p:spPr>
      </p:pic>
      <p:pic>
        <p:nvPicPr>
          <p:cNvPr id="18" name="Picture 17">
            <a:extLst>
              <a:ext uri="{FF2B5EF4-FFF2-40B4-BE49-F238E27FC236}">
                <a16:creationId xmlns:a16="http://schemas.microsoft.com/office/drawing/2014/main" id="{4D7777EB-165F-4BE2-B841-DAC5F33C7A11}"/>
              </a:ext>
            </a:extLst>
          </p:cNvPr>
          <p:cNvPicPr>
            <a:picLocks noChangeAspect="1"/>
          </p:cNvPicPr>
          <p:nvPr/>
        </p:nvPicPr>
        <p:blipFill>
          <a:blip r:embed="rId9"/>
          <a:stretch>
            <a:fillRect/>
          </a:stretch>
        </p:blipFill>
        <p:spPr>
          <a:xfrm>
            <a:off x="1298898" y="4600017"/>
            <a:ext cx="7619815" cy="2350749"/>
          </a:xfrm>
          <a:prstGeom prst="rect">
            <a:avLst/>
          </a:prstGeom>
        </p:spPr>
      </p:pic>
    </p:spTree>
    <p:extLst>
      <p:ext uri="{BB962C8B-B14F-4D97-AF65-F5344CB8AC3E}">
        <p14:creationId xmlns:p14="http://schemas.microsoft.com/office/powerpoint/2010/main" val="41203086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a:solidFill>
                  <a:schemeClr val="bg1"/>
                </a:solidFill>
                <a:latin typeface="Times New Roman" panose="02020603050405020304" pitchFamily="18" charset="0"/>
                <a:cs typeface="Times New Roman" panose="02020603050405020304" pitchFamily="18" charset="0"/>
              </a:rPr>
              <a:t>THỰC HÀNH – VẬN DỤNG</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8229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a16="http://schemas.microsoft.com/office/drawing/2014/main" id="{0CA2FB03-B64A-423F-A791-2FECF36D57DE}"/>
              </a:ext>
            </a:extLst>
          </p:cNvPr>
          <p:cNvPicPr>
            <a:picLocks noChangeAspect="1"/>
          </p:cNvPicPr>
          <p:nvPr/>
        </p:nvPicPr>
        <p:blipFill>
          <a:blip r:embed="rId6"/>
          <a:stretch>
            <a:fillRect/>
          </a:stretch>
        </p:blipFill>
        <p:spPr>
          <a:xfrm>
            <a:off x="1668867" y="2174221"/>
            <a:ext cx="9279316" cy="4340087"/>
          </a:xfrm>
          <a:prstGeom prst="rect">
            <a:avLst/>
          </a:prstGeom>
        </p:spPr>
      </p:pic>
      <p:sp>
        <p:nvSpPr>
          <p:cNvPr id="3" name="TextBox 2">
            <a:extLst>
              <a:ext uri="{FF2B5EF4-FFF2-40B4-BE49-F238E27FC236}">
                <a16:creationId xmlns:a16="http://schemas.microsoft.com/office/drawing/2014/main" id="{2D4AA0A4-8DEF-44B8-8CC9-0D2945943C37}"/>
              </a:ext>
            </a:extLst>
          </p:cNvPr>
          <p:cNvSpPr txBox="1"/>
          <p:nvPr/>
        </p:nvSpPr>
        <p:spPr>
          <a:xfrm>
            <a:off x="1948070" y="331304"/>
            <a:ext cx="6255026" cy="1384995"/>
          </a:xfrm>
          <a:prstGeom prst="rect">
            <a:avLst/>
          </a:prstGeom>
          <a:noFill/>
        </p:spPr>
        <p:txBody>
          <a:bodyPr wrap="square" rtlCol="0">
            <a:spAutoFit/>
          </a:bodyPr>
          <a:lstStyle/>
          <a:p>
            <a:pPr marL="342900" indent="-342900">
              <a:buAutoNum type="arabicPeriod"/>
            </a:pPr>
            <a:r>
              <a:rPr lang="vi-VN" sz="2800" dirty="0">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6527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16926-B20D-45A6-A52C-38703BE293EF}"/>
              </a:ext>
            </a:extLst>
          </p:cNvPr>
          <p:cNvPicPr>
            <a:picLocks noChangeAspect="1"/>
          </p:cNvPicPr>
          <p:nvPr/>
        </p:nvPicPr>
        <p:blipFill>
          <a:blip r:embed="rId2"/>
          <a:stretch>
            <a:fillRect/>
          </a:stretch>
        </p:blipFill>
        <p:spPr>
          <a:xfrm>
            <a:off x="2001078" y="2290762"/>
            <a:ext cx="8335618" cy="4043777"/>
          </a:xfrm>
          <a:prstGeom prst="rect">
            <a:avLst/>
          </a:prstGeom>
        </p:spPr>
      </p:pic>
      <p:sp>
        <p:nvSpPr>
          <p:cNvPr id="5" name="TextBox 4">
            <a:extLst>
              <a:ext uri="{FF2B5EF4-FFF2-40B4-BE49-F238E27FC236}">
                <a16:creationId xmlns:a16="http://schemas.microsoft.com/office/drawing/2014/main" id="{350D9C23-9EE9-426F-9E6C-E6FF3F239C3F}"/>
              </a:ext>
            </a:extLst>
          </p:cNvPr>
          <p:cNvSpPr txBox="1"/>
          <p:nvPr/>
        </p:nvSpPr>
        <p:spPr>
          <a:xfrm>
            <a:off x="1590261" y="364435"/>
            <a:ext cx="617551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pic>
        <p:nvPicPr>
          <p:cNvPr id="6" name="图片 31">
            <a:extLst>
              <a:ext uri="{FF2B5EF4-FFF2-40B4-BE49-F238E27FC236}">
                <a16:creationId xmlns:a16="http://schemas.microsoft.com/office/drawing/2014/main" id="{861F945C-AE26-4FD3-B4C5-C3CB389E2A42}"/>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a:off x="161814" y="160474"/>
            <a:ext cx="1084876" cy="896458"/>
          </a:xfrm>
          <a:prstGeom prst="rect">
            <a:avLst/>
          </a:prstGeom>
        </p:spPr>
      </p:pic>
    </p:spTree>
    <p:extLst>
      <p:ext uri="{BB962C8B-B14F-4D97-AF65-F5344CB8AC3E}">
        <p14:creationId xmlns:p14="http://schemas.microsoft.com/office/powerpoint/2010/main" val="39727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31021" y="2860959"/>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941043"/>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200" b="1" dirty="0">
                <a:solidFill>
                  <a:schemeClr val="bg1"/>
                </a:solidFill>
                <a:latin typeface="Times New Roman" panose="02020603050405020304" pitchFamily="18" charset="0"/>
                <a:cs typeface="Times New Roman" panose="02020603050405020304" pitchFamily="18" charset="0"/>
              </a:rPr>
              <a:t>Để phòng tránh cong vẹo cột sống , em cần đi, đứng, ngồi và đeo cặp sách đúng cách; không vang vác các vật nặng quá sức</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8948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4" name="Rectangle 3">
            <a:extLst>
              <a:ext uri="{FF2B5EF4-FFF2-40B4-BE49-F238E27FC236}">
                <a16:creationId xmlns:a16="http://schemas.microsoft.com/office/drawing/2014/main" id="{2AE29875-24CA-4004-9002-6EC9B630C1F8}"/>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023999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 name="Picture 2">
            <a:extLst>
              <a:ext uri="{FF2B5EF4-FFF2-40B4-BE49-F238E27FC236}">
                <a16:creationId xmlns:a16="http://schemas.microsoft.com/office/drawing/2014/main" id="{10DFAC5A-070F-42A0-B7FF-2BE643BA21C7}"/>
              </a:ext>
            </a:extLst>
          </p:cNvPr>
          <p:cNvPicPr>
            <a:picLocks noChangeAspect="1"/>
          </p:cNvPicPr>
          <p:nvPr/>
        </p:nvPicPr>
        <p:blipFill>
          <a:blip r:embed="rId5"/>
          <a:stretch>
            <a:fillRect/>
          </a:stretch>
        </p:blipFill>
        <p:spPr>
          <a:xfrm>
            <a:off x="37239" y="-18184"/>
            <a:ext cx="5700952" cy="4837722"/>
          </a:xfrm>
          <a:prstGeom prst="rect">
            <a:avLst/>
          </a:prstGeom>
        </p:spPr>
      </p:pic>
      <p:sp>
        <p:nvSpPr>
          <p:cNvPr id="4" name="Rectangle: Rounded Corners 3">
            <a:extLst>
              <a:ext uri="{FF2B5EF4-FFF2-40B4-BE49-F238E27FC236}">
                <a16:creationId xmlns:a16="http://schemas.microsoft.com/office/drawing/2014/main" id="{FC77E65F-DDFB-4599-A69A-E924D02A9EF6}"/>
              </a:ext>
            </a:extLst>
          </p:cNvPr>
          <p:cNvSpPr/>
          <p:nvPr/>
        </p:nvSpPr>
        <p:spPr>
          <a:xfrm>
            <a:off x="5738191" y="1547736"/>
            <a:ext cx="6239550" cy="2000550"/>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7" name="Rectangle: Rounded Corners 36">
            <a:extLst>
              <a:ext uri="{FF2B5EF4-FFF2-40B4-BE49-F238E27FC236}">
                <a16:creationId xmlns:a16="http://schemas.microsoft.com/office/drawing/2014/main" id="{86E5900E-7C2E-4B60-ABEE-6DD8D9AABD58}"/>
              </a:ext>
            </a:extLst>
          </p:cNvPr>
          <p:cNvSpPr/>
          <p:nvPr/>
        </p:nvSpPr>
        <p:spPr>
          <a:xfrm>
            <a:off x="5734386" y="1500958"/>
            <a:ext cx="6247161" cy="2196399"/>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trò</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vừa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rồi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3BB7C37-C28F-4389-B150-F96B02C442CC}"/>
              </a:ext>
            </a:extLst>
          </p:cNvPr>
          <p:cNvSpPr txBox="1"/>
          <p:nvPr/>
        </p:nvSpPr>
        <p:spPr>
          <a:xfrm>
            <a:off x="65948" y="4740533"/>
            <a:ext cx="12107429" cy="2124621"/>
          </a:xfrm>
          <a:prstGeom prst="rect">
            <a:avLst/>
          </a:prstGeom>
          <a:noFill/>
        </p:spPr>
        <p:txBody>
          <a:bodyPr wrap="square">
            <a:spAutoFit/>
          </a:bodyPr>
          <a:lstStyle/>
          <a:p>
            <a:pPr algn="just">
              <a:lnSpc>
                <a:spcPct val="141000"/>
              </a:lnSpc>
              <a:spcBef>
                <a:spcPts val="700"/>
              </a:spcBef>
              <a:spcAft>
                <a:spcPts val="700"/>
              </a:spcAft>
              <a:tabLst>
                <a:tab pos="2882265" algn="l"/>
                <a:tab pos="3160395" algn="ctr"/>
                <a:tab pos="5740400" algn="l"/>
              </a:tabLst>
            </a:pPr>
            <a:r>
              <a:rPr lang="nl-NL" sz="2400" i="1" dirty="0">
                <a:solidFill>
                  <a:srgbClr val="000000"/>
                </a:solidFill>
                <a:effectLst/>
                <a:latin typeface="Times New Roman" panose="02020603050405020304" pitchFamily="18" charset="0"/>
                <a:ea typeface="Times New Roman" panose="02020603050405020304" pitchFamily="18" charset="0"/>
              </a:rPr>
              <a:t>Chúng ta vừa chơi trò chơi Tập làm người mẫu, có những bạn đi rất đẹp, thẳng, đúng tư thế nhưng cũng có những</a:t>
            </a:r>
            <a:r>
              <a:rPr lang="nl-NL" sz="2400" dirty="0">
                <a:solidFill>
                  <a:srgbClr val="000000"/>
                </a:solidFill>
                <a:effectLst/>
                <a:latin typeface="Times New Roman" panose="02020603050405020304" pitchFamily="18" charset="0"/>
                <a:ea typeface="Times New Roman" panose="02020603050405020304" pitchFamily="18" charset="0"/>
              </a:rPr>
              <a:t> </a:t>
            </a:r>
            <a:r>
              <a:rPr lang="nl-NL" sz="2400" i="1" dirty="0">
                <a:solidFill>
                  <a:srgbClr val="000000"/>
                </a:solidFill>
                <a:effectLst/>
                <a:latin typeface="Times New Roman" panose="02020603050405020304" pitchFamily="18" charset="0"/>
                <a:ea typeface="Times New Roman" panose="02020603050405020304" pitchFamily="18" charset="0"/>
              </a:rPr>
              <a:t>bạn đi chưa được đẹp. Một trong những nguyên nhân đó là do cong vẹo cột sống. Bài học ngày hôm nay chúng ta sẽ cùng tìm hiểu về nguyên nhân dẫn đến cong vẹo cột sống và cách phòng tránh. </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44766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506900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a16="http://schemas.microsoft.com/office/drawing/2014/main" id="{0716A4EE-FF74-40C8-8BA8-1472776EF72D}"/>
              </a:ext>
            </a:extLst>
          </p:cNvPr>
          <p:cNvPicPr>
            <a:picLocks noChangeAspect="1"/>
          </p:cNvPicPr>
          <p:nvPr/>
        </p:nvPicPr>
        <p:blipFill>
          <a:blip r:embed="rId6"/>
          <a:stretch>
            <a:fillRect/>
          </a:stretch>
        </p:blipFill>
        <p:spPr>
          <a:xfrm>
            <a:off x="5412543" y="1594531"/>
            <a:ext cx="6639339" cy="3898537"/>
          </a:xfrm>
          <a:prstGeom prst="rect">
            <a:avLst/>
          </a:prstGeom>
        </p:spPr>
      </p:pic>
      <p:sp>
        <p:nvSpPr>
          <p:cNvPr id="3" name="TextBox 2">
            <a:extLst>
              <a:ext uri="{FF2B5EF4-FFF2-40B4-BE49-F238E27FC236}">
                <a16:creationId xmlns:a16="http://schemas.microsoft.com/office/drawing/2014/main" id="{4C74967C-8BE7-4165-BD4D-DB2BDD779237}"/>
              </a:ext>
            </a:extLst>
          </p:cNvPr>
          <p:cNvSpPr txBox="1"/>
          <p:nvPr/>
        </p:nvSpPr>
        <p:spPr>
          <a:xfrm>
            <a:off x="1513542" y="41041"/>
            <a:ext cx="8120788" cy="646331"/>
          </a:xfrm>
          <a:prstGeom prst="rect">
            <a:avLst/>
          </a:prstGeom>
          <a:noFill/>
        </p:spPr>
        <p:txBody>
          <a:bodyPr wrap="square" rtlCol="0">
            <a:spAutoFit/>
          </a:bodyPr>
          <a:lstStyle/>
          <a:p>
            <a:pPr marL="342900" indent="-342900">
              <a:buAutoNum type="arabicPeriod"/>
            </a:pPr>
            <a:r>
              <a:rPr lang="en-US" sz="3600" dirty="0">
                <a:solidFill>
                  <a:srgbClr val="FF0000"/>
                </a:solidFill>
                <a:latin typeface="Times New Roman" panose="02020603050405020304" pitchFamily="18" charset="0"/>
                <a:cs typeface="Times New Roman" panose="02020603050405020304" pitchFamily="18" charset="0"/>
              </a:rPr>
              <a:t>Cong </a:t>
            </a:r>
            <a:r>
              <a:rPr lang="en-US" sz="3600" dirty="0" err="1">
                <a:solidFill>
                  <a:srgbClr val="FF0000"/>
                </a:solidFill>
                <a:latin typeface="Times New Roman" panose="02020603050405020304" pitchFamily="18" charset="0"/>
                <a:cs typeface="Times New Roman" panose="02020603050405020304" pitchFamily="18" charset="0"/>
              </a:rPr>
              <a:t>vẹo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AAE658C-103D-4142-B10B-E12B7877AED1}"/>
              </a:ext>
            </a:extLst>
          </p:cNvPr>
          <p:cNvSpPr txBox="1"/>
          <p:nvPr/>
        </p:nvSpPr>
        <p:spPr>
          <a:xfrm>
            <a:off x="1528186" y="672434"/>
            <a:ext cx="8120788"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9D2E07B-633E-4EC0-927D-2AEE22F1FC44}"/>
              </a:ext>
            </a:extLst>
          </p:cNvPr>
          <p:cNvSpPr txBox="1"/>
          <p:nvPr/>
        </p:nvSpPr>
        <p:spPr>
          <a:xfrm>
            <a:off x="314016" y="2057429"/>
            <a:ext cx="4744278" cy="2454775"/>
          </a:xfrm>
          <a:prstGeom prst="rect">
            <a:avLst/>
          </a:prstGeom>
          <a:noFill/>
        </p:spPr>
        <p:txBody>
          <a:bodyPr wrap="square">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1: Cột sống chạy thẳng từ trên xuống dưới ở đường giữa sổng lưng; hai vai ngang 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B77ED50-3491-4039-BA89-A89B8B6979BC}"/>
              </a:ext>
            </a:extLst>
          </p:cNvPr>
          <p:cNvSpPr txBox="1"/>
          <p:nvPr/>
        </p:nvSpPr>
        <p:spPr>
          <a:xfrm>
            <a:off x="374587" y="4569449"/>
            <a:ext cx="4860832" cy="1847237"/>
          </a:xfrm>
          <a:prstGeom prst="rect">
            <a:avLst/>
          </a:prstGeom>
          <a:noFill/>
        </p:spPr>
        <p:txBody>
          <a:bodyPr wrap="square" rtlCol="0">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2: Cột sống bị cong sang trái; hai vai lệch nhau, vai trái cao hơn vai phải.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9882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3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8D21E-7B0E-4311-85F6-C50BF4981138}"/>
              </a:ext>
            </a:extLst>
          </p:cNvPr>
          <p:cNvPicPr>
            <a:picLocks noChangeAspect="1"/>
          </p:cNvPicPr>
          <p:nvPr/>
        </p:nvPicPr>
        <p:blipFill>
          <a:blip r:embed="rId2"/>
          <a:stretch>
            <a:fillRect/>
          </a:stretch>
        </p:blipFill>
        <p:spPr>
          <a:xfrm>
            <a:off x="758489" y="127730"/>
            <a:ext cx="10675021" cy="6602540"/>
          </a:xfrm>
          <a:prstGeom prst="rect">
            <a:avLst/>
          </a:prstGeom>
        </p:spPr>
      </p:pic>
    </p:spTree>
    <p:extLst>
      <p:ext uri="{BB962C8B-B14F-4D97-AF65-F5344CB8AC3E}">
        <p14:creationId xmlns:p14="http://schemas.microsoft.com/office/powerpoint/2010/main" val="260062998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D8F33-83EE-49E0-BA34-3ACAE41BA9C1}"/>
              </a:ext>
            </a:extLst>
          </p:cNvPr>
          <p:cNvPicPr>
            <a:picLocks noChangeAspect="1"/>
          </p:cNvPicPr>
          <p:nvPr/>
        </p:nvPicPr>
        <p:blipFill>
          <a:blip r:embed="rId2"/>
          <a:stretch>
            <a:fillRect/>
          </a:stretch>
        </p:blipFill>
        <p:spPr>
          <a:xfrm>
            <a:off x="2561230" y="1866859"/>
            <a:ext cx="6719248" cy="4278271"/>
          </a:xfrm>
          <a:prstGeom prst="rect">
            <a:avLst/>
          </a:prstGeom>
        </p:spPr>
      </p:pic>
      <p:sp>
        <p:nvSpPr>
          <p:cNvPr id="4" name="Rectangle 3">
            <a:extLst>
              <a:ext uri="{FF2B5EF4-FFF2-40B4-BE49-F238E27FC236}">
                <a16:creationId xmlns:a16="http://schemas.microsoft.com/office/drawing/2014/main" id="{974D679A-D5D1-4C47-BFCF-F29826CD4DD9}"/>
              </a:ext>
            </a:extLst>
          </p:cNvPr>
          <p:cNvSpPr/>
          <p:nvPr/>
        </p:nvSpPr>
        <p:spPr>
          <a:xfrm>
            <a:off x="2002264" y="4865329"/>
            <a:ext cx="8666922" cy="1855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Cong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4CC38DE-048F-478B-9BDE-D916BC01325C}"/>
              </a:ext>
            </a:extLst>
          </p:cNvPr>
          <p:cNvPicPr>
            <a:picLocks noChangeAspect="1"/>
          </p:cNvPicPr>
          <p:nvPr/>
        </p:nvPicPr>
        <p:blipFill>
          <a:blip r:embed="rId3"/>
          <a:stretch>
            <a:fillRect/>
          </a:stretch>
        </p:blipFill>
        <p:spPr>
          <a:xfrm>
            <a:off x="1900372" y="1992671"/>
            <a:ext cx="8768814" cy="4727961"/>
          </a:xfrm>
          <a:prstGeom prst="rect">
            <a:avLst/>
          </a:prstGeom>
        </p:spPr>
      </p:pic>
      <p:sp>
        <p:nvSpPr>
          <p:cNvPr id="6" name="TextBox 5">
            <a:extLst>
              <a:ext uri="{FF2B5EF4-FFF2-40B4-BE49-F238E27FC236}">
                <a16:creationId xmlns:a16="http://schemas.microsoft.com/office/drawing/2014/main" id="{BE1EBC24-4747-433E-8689-812070219C81}"/>
              </a:ext>
            </a:extLst>
          </p:cNvPr>
          <p:cNvSpPr txBox="1"/>
          <p:nvPr/>
        </p:nvSpPr>
        <p:spPr>
          <a:xfrm>
            <a:off x="1339262" y="137367"/>
            <a:ext cx="5936974"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770877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97074-5C2B-452C-A1B1-BB37F69FDF99}"/>
              </a:ext>
            </a:extLst>
          </p:cNvPr>
          <p:cNvPicPr>
            <a:picLocks noChangeAspect="1"/>
          </p:cNvPicPr>
          <p:nvPr/>
        </p:nvPicPr>
        <p:blipFill>
          <a:blip r:embed="rId2"/>
          <a:stretch>
            <a:fillRect/>
          </a:stretch>
        </p:blipFill>
        <p:spPr>
          <a:xfrm>
            <a:off x="1285839" y="619545"/>
            <a:ext cx="9620322" cy="4608975"/>
          </a:xfrm>
          <a:prstGeom prst="rect">
            <a:avLst/>
          </a:prstGeom>
        </p:spPr>
      </p:pic>
    </p:spTree>
    <p:extLst>
      <p:ext uri="{BB962C8B-B14F-4D97-AF65-F5344CB8AC3E}">
        <p14:creationId xmlns:p14="http://schemas.microsoft.com/office/powerpoint/2010/main" val="911426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Times New Roman" panose="02020603050405020304" pitchFamily="18" charset="0"/>
                <a:ea typeface="Times New Roman" panose="02020603050405020304" pitchFamily="18" charset="0"/>
              </a:rPr>
              <a:t>2. M</a:t>
            </a:r>
            <a:r>
              <a:rPr lang="nl-NL" sz="3200" b="1" dirty="0">
                <a:solidFill>
                  <a:schemeClr val="bg1"/>
                </a:solidFill>
                <a:effectLst/>
                <a:latin typeface="Times New Roman" panose="02020603050405020304" pitchFamily="18" charset="0"/>
                <a:ea typeface="Times New Roman" panose="02020603050405020304" pitchFamily="18" charset="0"/>
              </a:rPr>
              <a:t>ột số nguyên nhân dẫn đến cong vẹo cột sống</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315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472</Words>
  <Application>Microsoft Office PowerPoint</Application>
  <PresentationFormat>Widescreen</PresentationFormat>
  <Paragraphs>37</Paragraphs>
  <Slides>16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HP001 4 hàng</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Nguyễn Thị Thảo Nguyên</cp:lastModifiedBy>
  <cp:revision>2</cp:revision>
  <dcterms:created xsi:type="dcterms:W3CDTF">2022-03-11T06:09:17Z</dcterms:created>
  <dcterms:modified xsi:type="dcterms:W3CDTF">2022-03-11T07:34:20Z</dcterms:modified>
</cp:coreProperties>
</file>